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y="6858000" cx="9144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E4E426-C481-4AFA-91B0-9ACB6DEEB2EF}">
  <a:tblStyle styleId="{5BE4E426-C481-4AFA-91B0-9ACB6DEEB2EF}" styleName="Table_0">
    <a:wholeTbl>
      <a:tcTxStyle b="off" i="off">
        <a:font>
          <a:latin typeface="Calibri"/>
          <a:ea typeface="Calibri"/>
          <a:cs typeface="Calibri"/>
        </a:font>
        <a:schemeClr val="dk1"/>
      </a:tcTxStyle>
      <a:tcStyle>
        <a:tcBdr>
          <a:left>
            <a:ln cap="flat" cmpd="sng" w="12700">
              <a:solidFill>
                <a:schemeClr val="accent6"/>
              </a:solidFill>
              <a:prstDash val="solid"/>
              <a:round/>
              <a:headEnd len="sm" w="sm" type="none"/>
              <a:tailEnd len="sm" w="sm" type="none"/>
            </a:ln>
          </a:left>
          <a:right>
            <a:ln cap="flat" cmpd="sng" w="12700">
              <a:solidFill>
                <a:schemeClr val="accent6"/>
              </a:solidFill>
              <a:prstDash val="solid"/>
              <a:round/>
              <a:headEnd len="sm" w="sm" type="none"/>
              <a:tailEnd len="sm" w="sm" type="none"/>
            </a:ln>
          </a:right>
          <a:top>
            <a:ln cap="flat" cmpd="sng" w="12700">
              <a:solidFill>
                <a:schemeClr val="accent6"/>
              </a:solidFill>
              <a:prstDash val="solid"/>
              <a:round/>
              <a:headEnd len="sm" w="sm" type="none"/>
              <a:tailEnd len="sm" w="sm" type="none"/>
            </a:ln>
          </a:top>
          <a:bottom>
            <a:ln cap="flat" cmpd="sng" w="12700">
              <a:solidFill>
                <a:schemeClr val="accent6"/>
              </a:solidFill>
              <a:prstDash val="solid"/>
              <a:round/>
              <a:headEnd len="sm" w="sm" type="none"/>
              <a:tailEnd len="sm" w="sm" type="none"/>
            </a:ln>
          </a:bottom>
          <a:insideH>
            <a:ln cap="flat" cmpd="sng" w="12700">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FDEEE8"/>
          </a:solidFill>
        </a:fill>
      </a:tcStyle>
    </a:band1H>
    <a:band2H>
      <a:tcTxStyle/>
    </a:band2H>
    <a:band1V>
      <a:tcTxStyle/>
      <a:tcStyle>
        <a:fill>
          <a:solidFill>
            <a:srgbClr val="FDEEE8"/>
          </a:solidFill>
        </a:fill>
      </a:tcStyle>
    </a:band1V>
    <a:band2V>
      <a:tcTx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Calibri"/>
          <a:ea typeface="Calibri"/>
          <a:cs typeface="Calibri"/>
        </a:font>
        <a:schemeClr val="lt1"/>
      </a:tcTxStyle>
      <a:tcStyle>
        <a:fill>
          <a:solidFill>
            <a:schemeClr val="accent6"/>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slide" Target="slides/slide73.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8475" cy="465138"/>
          </a:xfrm>
          <a:prstGeom prst="rect">
            <a:avLst/>
          </a:prstGeom>
          <a:noFill/>
          <a:ln>
            <a:noFill/>
          </a:ln>
        </p:spPr>
        <p:txBody>
          <a:bodyPr anchorCtr="0" anchor="t"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0338" y="0"/>
            <a:ext cx="3038475" cy="465138"/>
          </a:xfrm>
          <a:prstGeom prst="rect">
            <a:avLst/>
          </a:prstGeom>
          <a:noFill/>
          <a:ln>
            <a:noFill/>
          </a:ln>
        </p:spPr>
        <p:txBody>
          <a:bodyPr anchorCtr="0" anchor="t" bIns="46200" lIns="92425" spcFirstLastPara="1" rIns="92425" wrap="square" tIns="462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675" y="4416425"/>
            <a:ext cx="5608638" cy="4183063"/>
          </a:xfrm>
          <a:prstGeom prst="rect">
            <a:avLst/>
          </a:prstGeom>
          <a:noFill/>
          <a:ln>
            <a:noFill/>
          </a:ln>
        </p:spPr>
        <p:txBody>
          <a:bodyPr anchorCtr="0" anchor="t" bIns="46200" lIns="92425" spcFirstLastPara="1" rIns="92425" wrap="square" tIns="462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675"/>
            <a:ext cx="3038475" cy="465138"/>
          </a:xfrm>
          <a:prstGeom prst="rect">
            <a:avLst/>
          </a:prstGeom>
          <a:noFill/>
          <a:ln>
            <a:noFill/>
          </a:ln>
        </p:spPr>
        <p:txBody>
          <a:bodyPr anchorCtr="0" anchor="b"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0338" y="8829675"/>
            <a:ext cx="3038475" cy="465138"/>
          </a:xfrm>
          <a:prstGeom prst="rect">
            <a:avLst/>
          </a:prstGeom>
          <a:noFill/>
          <a:ln>
            <a:noFill/>
          </a:ln>
        </p:spPr>
        <p:txBody>
          <a:bodyPr anchorCtr="0" anchor="b" bIns="46200" lIns="92425" spcFirstLastPara="1" rIns="92425" wrap="square" tIns="462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173" name="Google Shape;173;p1: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0: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0:notes"/>
          <p:cNvSpPr txBox="1"/>
          <p:nvPr>
            <p:ph idx="1" type="body"/>
          </p:nvPr>
        </p:nvSpPr>
        <p:spPr>
          <a:xfrm>
            <a:off x="701675" y="4416425"/>
            <a:ext cx="5608638" cy="4183063"/>
          </a:xfrm>
          <a:prstGeom prst="rect">
            <a:avLst/>
          </a:prstGeom>
          <a:noFill/>
          <a:ln>
            <a:noFill/>
          </a:ln>
        </p:spPr>
        <p:txBody>
          <a:bodyPr anchorCtr="0" anchor="t" bIns="46200" lIns="92425" spcFirstLastPara="1" rIns="92425" wrap="square" tIns="46200">
            <a:normAutofit/>
          </a:bodyPr>
          <a:lstStyle/>
          <a:p>
            <a:pPr indent="0" lvl="0" marL="0" rtl="0" algn="just">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indent="0" lvl="0" marL="0" rtl="0" algn="just">
              <a:spcBef>
                <a:spcPts val="30"/>
              </a:spcBef>
              <a:spcAft>
                <a:spcPts val="0"/>
              </a:spcAft>
              <a:buClr>
                <a:schemeClr val="dk1"/>
              </a:buClr>
              <a:buSzPts val="100"/>
              <a:buFont typeface="Calibri"/>
              <a:buNone/>
            </a:pPr>
            <a:r>
              <a:t/>
            </a:r>
            <a:endParaRPr sz="100"/>
          </a:p>
          <a:p>
            <a:pPr indent="0" lvl="0" marL="0" rtl="0" algn="just">
              <a:spcBef>
                <a:spcPts val="360"/>
              </a:spcBef>
              <a:spcAft>
                <a:spcPts val="0"/>
              </a:spcAft>
              <a:buClr>
                <a:schemeClr val="dk1"/>
              </a:buClr>
              <a:buSzPts val="1200"/>
              <a:buFont typeface="Calibri"/>
              <a:buNone/>
            </a:pPr>
            <a:r>
              <a:rPr b="1" lang="en-US" sz="1200"/>
              <a:t>FUNCIONES</a:t>
            </a:r>
            <a:endParaRPr/>
          </a:p>
          <a:p>
            <a:pPr indent="0" lvl="0" marL="0" rtl="0" algn="just">
              <a:spcBef>
                <a:spcPts val="360"/>
              </a:spcBef>
              <a:spcAft>
                <a:spcPts val="0"/>
              </a:spcAft>
              <a:buNone/>
            </a:pPr>
            <a:r>
              <a:rPr lang="en-US" sz="1200"/>
              <a:t>Formular las políticas del Gobierno Nacional en materia de transporte, tránsito y la infraestructura de los modos de su competencia</a:t>
            </a:r>
            <a:endParaRPr/>
          </a:p>
          <a:p>
            <a:pPr indent="0" lvl="0" marL="0" rtl="0" algn="just">
              <a:spcBef>
                <a:spcPts val="360"/>
              </a:spcBef>
              <a:spcAft>
                <a:spcPts val="0"/>
              </a:spcAft>
              <a:buNone/>
            </a:pPr>
            <a:r>
              <a:rPr lang="en-US" sz="1200"/>
              <a:t>Formular la regulación técnica en materia de tránsito y transporte en los modos carretero, marítimo, fluvial y férreo.</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Ahora lo que debemos hacer utilizar la tecnología para agregar valor a la misión y funciones del Ministerio de Transporte</a:t>
            </a:r>
            <a:endParaRPr/>
          </a:p>
        </p:txBody>
      </p:sp>
      <p:sp>
        <p:nvSpPr>
          <p:cNvPr id="246" name="Google Shape;246;p10:notes"/>
          <p:cNvSpPr txBox="1"/>
          <p:nvPr>
            <p:ph idx="12" type="sldNum"/>
          </p:nvPr>
        </p:nvSpPr>
        <p:spPr>
          <a:xfrm>
            <a:off x="3970338" y="8829675"/>
            <a:ext cx="3038475" cy="465138"/>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254" name="Google Shape;254;p11: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2: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262" name="Google Shape;262;p12: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3: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271" name="Google Shape;271;p13: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4: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278" name="Google Shape;278;p14: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284" name="Google Shape;284;p15: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6: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290" name="Google Shape;290;p16: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7: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297" name="Google Shape;297;p17: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8: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304" name="Google Shape;304;p18: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310" name="Google Shape;310;p19: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178" name="Google Shape;178;p2: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0: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319" name="Google Shape;319;p20: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1: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326" name="Google Shape;326;p21: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2: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332" name="Google Shape;332;p22: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3: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341" name="Google Shape;341;p23: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4: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24:notes"/>
          <p:cNvSpPr txBox="1"/>
          <p:nvPr>
            <p:ph idx="1" type="body"/>
          </p:nvPr>
        </p:nvSpPr>
        <p:spPr>
          <a:xfrm>
            <a:off x="701675" y="4416425"/>
            <a:ext cx="5608638" cy="4183063"/>
          </a:xfrm>
          <a:prstGeom prst="rect">
            <a:avLst/>
          </a:prstGeom>
          <a:noFill/>
          <a:ln>
            <a:noFill/>
          </a:ln>
        </p:spPr>
        <p:txBody>
          <a:bodyPr anchorCtr="0" anchor="t" bIns="46200" lIns="92425" spcFirstLastPara="1" rIns="92425" wrap="square" tIns="46200">
            <a:normAutofit fontScale="62500" lnSpcReduction="20000"/>
          </a:bodyPr>
          <a:lstStyle/>
          <a:p>
            <a:pPr indent="0" lvl="0" marL="0" rtl="0" algn="just">
              <a:spcBef>
                <a:spcPts val="0"/>
              </a:spcBef>
              <a:spcAft>
                <a:spcPts val="0"/>
              </a:spcAft>
              <a:buNone/>
            </a:pPr>
            <a:r>
              <a:rPr lang="en-US" sz="1950"/>
              <a:t>Toda política pública sobre Sistemas Inteligentes para la Infraestructura, el Tránsito y el Transporte que se expida por parte de MinTransporte debe cumplir con los principios de:</a:t>
            </a:r>
            <a:endParaRPr/>
          </a:p>
          <a:p>
            <a:pPr indent="0" lvl="0" marL="0" rtl="0" algn="just">
              <a:spcBef>
                <a:spcPts val="150"/>
              </a:spcBef>
              <a:spcAft>
                <a:spcPts val="0"/>
              </a:spcAft>
              <a:buNone/>
            </a:pPr>
            <a:r>
              <a:t/>
            </a:r>
            <a:endParaRPr sz="800"/>
          </a:p>
          <a:p>
            <a:pPr indent="-77390" lvl="1" marL="457200" rtl="0" algn="just">
              <a:spcBef>
                <a:spcPts val="365"/>
              </a:spcBef>
              <a:spcAft>
                <a:spcPts val="0"/>
              </a:spcAft>
              <a:buClr>
                <a:schemeClr val="dk1"/>
              </a:buClr>
              <a:buSzPct val="100000"/>
              <a:buFont typeface="Noto Sans Symbols"/>
              <a:buChar char="⮚"/>
            </a:pPr>
            <a:r>
              <a:rPr b="1" lang="en-US" sz="1950"/>
              <a:t>Excelencia en el servicio al ciudadano</a:t>
            </a:r>
            <a:endParaRPr/>
          </a:p>
          <a:p>
            <a:pPr indent="-77390" lvl="1" marL="457200" rtl="0" algn="just">
              <a:spcBef>
                <a:spcPts val="365"/>
              </a:spcBef>
              <a:spcAft>
                <a:spcPts val="0"/>
              </a:spcAft>
              <a:buClr>
                <a:schemeClr val="dk1"/>
              </a:buClr>
              <a:buSzPct val="100000"/>
              <a:buFont typeface="Noto Sans Symbols"/>
              <a:buChar char="⮚"/>
            </a:pPr>
            <a:r>
              <a:rPr b="1" lang="en-US" sz="1950"/>
              <a:t>Apertura y reutilización de datos públicos</a:t>
            </a:r>
            <a:endParaRPr/>
          </a:p>
          <a:p>
            <a:pPr indent="-77390" lvl="1" marL="457200" rtl="0" algn="just">
              <a:spcBef>
                <a:spcPts val="365"/>
              </a:spcBef>
              <a:spcAft>
                <a:spcPts val="0"/>
              </a:spcAft>
              <a:buClr>
                <a:schemeClr val="dk1"/>
              </a:buClr>
              <a:buSzPct val="100000"/>
              <a:buFont typeface="Noto Sans Symbols"/>
              <a:buChar char="⮚"/>
            </a:pPr>
            <a:r>
              <a:rPr b="1" lang="en-US" sz="1950"/>
              <a:t>Estandarización</a:t>
            </a:r>
            <a:endParaRPr/>
          </a:p>
          <a:p>
            <a:pPr indent="-77390" lvl="1" marL="457200" rtl="0" algn="just">
              <a:spcBef>
                <a:spcPts val="365"/>
              </a:spcBef>
              <a:spcAft>
                <a:spcPts val="0"/>
              </a:spcAft>
              <a:buClr>
                <a:schemeClr val="dk1"/>
              </a:buClr>
              <a:buSzPct val="100000"/>
              <a:buFont typeface="Noto Sans Symbols"/>
              <a:buChar char="⮚"/>
            </a:pPr>
            <a:r>
              <a:rPr b="1" lang="en-US" sz="1950"/>
              <a:t>Interoperabilidad</a:t>
            </a:r>
            <a:endParaRPr/>
          </a:p>
          <a:p>
            <a:pPr indent="-77390" lvl="1" marL="457200" rtl="0" algn="just">
              <a:spcBef>
                <a:spcPts val="365"/>
              </a:spcBef>
              <a:spcAft>
                <a:spcPts val="0"/>
              </a:spcAft>
              <a:buClr>
                <a:schemeClr val="dk1"/>
              </a:buClr>
              <a:buSzPct val="100000"/>
              <a:buFont typeface="Noto Sans Symbols"/>
              <a:buChar char="⮚"/>
            </a:pPr>
            <a:r>
              <a:rPr b="1" lang="en-US" sz="1950"/>
              <a:t>Neutralidad tecnológica</a:t>
            </a:r>
            <a:endParaRPr/>
          </a:p>
          <a:p>
            <a:pPr indent="-77390" lvl="1" marL="457200" rtl="0" algn="just">
              <a:spcBef>
                <a:spcPts val="365"/>
              </a:spcBef>
              <a:spcAft>
                <a:spcPts val="0"/>
              </a:spcAft>
              <a:buClr>
                <a:schemeClr val="dk1"/>
              </a:buClr>
              <a:buSzPct val="100000"/>
              <a:buFont typeface="Noto Sans Symbols"/>
              <a:buChar char="⮚"/>
            </a:pPr>
            <a:r>
              <a:rPr b="1" lang="en-US" sz="1950"/>
              <a:t>Innovación</a:t>
            </a:r>
            <a:endParaRPr/>
          </a:p>
          <a:p>
            <a:pPr indent="-77390" lvl="1" marL="457200" rtl="0" algn="just">
              <a:spcBef>
                <a:spcPts val="365"/>
              </a:spcBef>
              <a:spcAft>
                <a:spcPts val="0"/>
              </a:spcAft>
              <a:buClr>
                <a:schemeClr val="dk1"/>
              </a:buClr>
              <a:buSzPct val="100000"/>
              <a:buFont typeface="Noto Sans Symbols"/>
              <a:buChar char="⮚"/>
            </a:pPr>
            <a:r>
              <a:rPr b="1" lang="en-US" sz="1950"/>
              <a:t>Colaboración</a:t>
            </a:r>
            <a:endParaRPr sz="1950">
              <a:solidFill>
                <a:srgbClr val="000000"/>
              </a:solidFill>
            </a:endParaRPr>
          </a:p>
          <a:p>
            <a:pPr indent="0" lvl="0" marL="0" rtl="0" algn="just">
              <a:spcBef>
                <a:spcPts val="365"/>
              </a:spcBef>
              <a:spcAft>
                <a:spcPts val="0"/>
              </a:spcAft>
              <a:buNone/>
            </a:pPr>
            <a:r>
              <a:t/>
            </a:r>
            <a:endParaRPr sz="1950"/>
          </a:p>
          <a:p>
            <a:pPr indent="0" lvl="0" marL="0" rtl="0" algn="just">
              <a:spcBef>
                <a:spcPts val="365"/>
              </a:spcBef>
              <a:spcAft>
                <a:spcPts val="0"/>
              </a:spcAft>
              <a:buNone/>
            </a:pPr>
            <a:r>
              <a:rPr lang="en-US" sz="1950"/>
              <a:t>ESTOS SON LOS PRINCIPIOS Y FUNDAMENTOS QUE NOS ORIENTA MINTIC A CUMPLIR PARA EL MEJOR DESARROLLO DE LAS TECNOLOGÍAS EN COLOMBIA PERO APLICADAS A LAS NECESIDADES ESPECÍFICAS DEL SECTOR TRANSPORTE</a:t>
            </a:r>
            <a:endParaRPr sz="1950"/>
          </a:p>
          <a:p>
            <a:pPr indent="0" lvl="0" marL="0" rtl="0" algn="just">
              <a:spcBef>
                <a:spcPts val="365"/>
              </a:spcBef>
              <a:spcAft>
                <a:spcPts val="0"/>
              </a:spcAft>
              <a:buNone/>
            </a:pPr>
            <a:r>
              <a:t/>
            </a:r>
            <a:endParaRPr sz="1950"/>
          </a:p>
          <a:p>
            <a:pPr indent="0" lvl="0" marL="0" rtl="0" algn="just">
              <a:spcBef>
                <a:spcPts val="365"/>
              </a:spcBef>
              <a:spcAft>
                <a:spcPts val="0"/>
              </a:spcAft>
              <a:buNone/>
            </a:pPr>
            <a:r>
              <a:rPr lang="en-US" sz="1950"/>
              <a:t>El Grupo ITS está orientando el diseño de los Sistemas Inteligentes hacia la mejora de la Gestión del Sector Transporte cumpliendo el principio de Seguridad y Privacidad de la Información para luego publicarla bajo la política de Gobierno Abierto y Servicios en Línea para el ciudadano</a:t>
            </a:r>
            <a:endParaRPr sz="1950"/>
          </a:p>
          <a:p>
            <a:pPr indent="0" lvl="0" marL="0" rtl="0" algn="l">
              <a:spcBef>
                <a:spcPts val="225"/>
              </a:spcBef>
              <a:spcAft>
                <a:spcPts val="0"/>
              </a:spcAft>
              <a:buNone/>
            </a:pPr>
            <a:r>
              <a:t/>
            </a:r>
            <a:endParaRPr/>
          </a:p>
        </p:txBody>
      </p:sp>
      <p:sp>
        <p:nvSpPr>
          <p:cNvPr id="352" name="Google Shape;352;p24:notes"/>
          <p:cNvSpPr txBox="1"/>
          <p:nvPr>
            <p:ph idx="12" type="sldNum"/>
          </p:nvPr>
        </p:nvSpPr>
        <p:spPr>
          <a:xfrm>
            <a:off x="3970338" y="8829675"/>
            <a:ext cx="3038475" cy="465138"/>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5: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5:notes"/>
          <p:cNvSpPr txBox="1"/>
          <p:nvPr>
            <p:ph idx="1" type="body"/>
          </p:nvPr>
        </p:nvSpPr>
        <p:spPr>
          <a:xfrm>
            <a:off x="701675" y="4416425"/>
            <a:ext cx="5608638" cy="4183063"/>
          </a:xfrm>
          <a:prstGeom prst="rect">
            <a:avLst/>
          </a:prstGeom>
          <a:noFill/>
          <a:ln>
            <a:noFill/>
          </a:ln>
        </p:spPr>
        <p:txBody>
          <a:bodyPr anchorCtr="0" anchor="t" bIns="46200" lIns="92425" spcFirstLastPara="1" rIns="92425" wrap="square" tIns="46200">
            <a:normAutofit/>
          </a:bodyPr>
          <a:lstStyle/>
          <a:p>
            <a:pPr indent="0" lvl="0" marL="0" rtl="0" algn="l">
              <a:spcBef>
                <a:spcPts val="0"/>
              </a:spcBef>
              <a:spcAft>
                <a:spcPts val="0"/>
              </a:spcAft>
              <a:buNone/>
            </a:pPr>
            <a:r>
              <a:rPr lang="en-US"/>
              <a:t>Pero ustedes se preguntarán cual es la diferencia entre las TIC e ITS, pues de forma simple, los ITS son todas las TIC aplicadas exclusivamente a la infraestructura, el tránsito y al Transporte.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Por ejemplo, un sistema de punto de pago en un restaurante es TIC… un sistema de punto de pago en un peaje es un ITS.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Y seguro ahora viene el gran interrogante de competencias.... MINTIC O MINTRANSPORTE??</a:t>
            </a:r>
            <a:endParaRPr/>
          </a:p>
          <a:p>
            <a:pPr indent="0" lvl="0" marL="0" rtl="0" algn="l">
              <a:spcBef>
                <a:spcPts val="360"/>
              </a:spcBef>
              <a:spcAft>
                <a:spcPts val="0"/>
              </a:spcAft>
              <a:buNone/>
            </a:pPr>
            <a:r>
              <a:t/>
            </a:r>
            <a:endParaRPr/>
          </a:p>
        </p:txBody>
      </p:sp>
      <p:sp>
        <p:nvSpPr>
          <p:cNvPr id="362" name="Google Shape;362;p25:notes"/>
          <p:cNvSpPr txBox="1"/>
          <p:nvPr>
            <p:ph idx="12" type="sldNum"/>
          </p:nvPr>
        </p:nvSpPr>
        <p:spPr>
          <a:xfrm>
            <a:off x="3970338" y="8829675"/>
            <a:ext cx="3038475" cy="465138"/>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6: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373" name="Google Shape;373;p26: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7: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383" name="Google Shape;383;p27: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8: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394" name="Google Shape;394;p28: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9: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03" name="Google Shape;403;p29: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3: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186" name="Google Shape;186;p3: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0: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09" name="Google Shape;409;p30: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1: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16" name="Google Shape;416;p31: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2: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23" name="Google Shape;423;p32: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3: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30" name="Google Shape;430;p33: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4: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37" name="Google Shape;437;p34: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5: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44" name="Google Shape;444;p35: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6: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51" name="Google Shape;451;p36: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7: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58" name="Google Shape;458;p37: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8: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65" name="Google Shape;465;p38: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9: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72" name="Google Shape;472;p39: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4:notes"/>
          <p:cNvSpPr txBox="1"/>
          <p:nvPr>
            <p:ph idx="1" type="body"/>
          </p:nvPr>
        </p:nvSpPr>
        <p:spPr>
          <a:xfrm>
            <a:off x="701675" y="4416425"/>
            <a:ext cx="5608638" cy="4183063"/>
          </a:xfrm>
          <a:prstGeom prst="rect">
            <a:avLst/>
          </a:prstGeom>
          <a:noFill/>
          <a:ln>
            <a:noFill/>
          </a:ln>
        </p:spPr>
        <p:txBody>
          <a:bodyPr anchorCtr="0" anchor="t" bIns="46200" lIns="92425" spcFirstLastPara="1" rIns="92425" wrap="square" tIns="46200">
            <a:normAutofit/>
          </a:bodyPr>
          <a:lstStyle/>
          <a:p>
            <a:pPr indent="0" lvl="0" marL="0" rtl="0" algn="just">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indent="0" lvl="0" marL="0" rtl="0" algn="just">
              <a:spcBef>
                <a:spcPts val="30"/>
              </a:spcBef>
              <a:spcAft>
                <a:spcPts val="0"/>
              </a:spcAft>
              <a:buClr>
                <a:schemeClr val="dk1"/>
              </a:buClr>
              <a:buSzPts val="100"/>
              <a:buFont typeface="Calibri"/>
              <a:buNone/>
            </a:pPr>
            <a:r>
              <a:t/>
            </a:r>
            <a:endParaRPr sz="100"/>
          </a:p>
          <a:p>
            <a:pPr indent="0" lvl="0" marL="0" rtl="0" algn="just">
              <a:spcBef>
                <a:spcPts val="360"/>
              </a:spcBef>
              <a:spcAft>
                <a:spcPts val="0"/>
              </a:spcAft>
              <a:buClr>
                <a:schemeClr val="dk1"/>
              </a:buClr>
              <a:buSzPts val="1200"/>
              <a:buFont typeface="Calibri"/>
              <a:buNone/>
            </a:pPr>
            <a:r>
              <a:rPr b="1" lang="en-US" sz="1200"/>
              <a:t>FUNCIONES</a:t>
            </a:r>
            <a:endParaRPr/>
          </a:p>
          <a:p>
            <a:pPr indent="0" lvl="0" marL="0" rtl="0" algn="just">
              <a:spcBef>
                <a:spcPts val="360"/>
              </a:spcBef>
              <a:spcAft>
                <a:spcPts val="0"/>
              </a:spcAft>
              <a:buNone/>
            </a:pPr>
            <a:r>
              <a:rPr lang="en-US" sz="1200"/>
              <a:t>Formular las políticas del Gobierno Nacional en materia de transporte, tránsito y la infraestructura de los modos de su competencia</a:t>
            </a:r>
            <a:endParaRPr/>
          </a:p>
          <a:p>
            <a:pPr indent="0" lvl="0" marL="0" rtl="0" algn="just">
              <a:spcBef>
                <a:spcPts val="360"/>
              </a:spcBef>
              <a:spcAft>
                <a:spcPts val="0"/>
              </a:spcAft>
              <a:buNone/>
            </a:pPr>
            <a:r>
              <a:rPr lang="en-US" sz="1200"/>
              <a:t>Formular la regulación técnica en materia de tránsito y transporte en los modos carretero, marítimo, fluvial y férreo.</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Ahora lo que debemos hacer utilizar la tecnología para agregar valor a la misión y funciones del Ministerio de Transporte</a:t>
            </a:r>
            <a:endParaRPr/>
          </a:p>
        </p:txBody>
      </p:sp>
      <p:sp>
        <p:nvSpPr>
          <p:cNvPr id="193" name="Google Shape;193;p4:notes"/>
          <p:cNvSpPr txBox="1"/>
          <p:nvPr>
            <p:ph idx="12" type="sldNum"/>
          </p:nvPr>
        </p:nvSpPr>
        <p:spPr>
          <a:xfrm>
            <a:off x="3970338" y="8829675"/>
            <a:ext cx="3038475" cy="465138"/>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0: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79" name="Google Shape;479;p40: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1: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86" name="Google Shape;486;p41: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2: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493" name="Google Shape;493;p42: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3: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00" name="Google Shape;500;p43: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4: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07" name="Google Shape;507;p44: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5: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14" name="Google Shape;514;p45: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6: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21" name="Google Shape;521;p46: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7: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28" name="Google Shape;528;p47: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8: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35" name="Google Shape;535;p48: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9: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42" name="Google Shape;542;p49: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5: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5:notes"/>
          <p:cNvSpPr txBox="1"/>
          <p:nvPr>
            <p:ph idx="1" type="body"/>
          </p:nvPr>
        </p:nvSpPr>
        <p:spPr>
          <a:xfrm>
            <a:off x="701675" y="4416425"/>
            <a:ext cx="5608638" cy="4183063"/>
          </a:xfrm>
          <a:prstGeom prst="rect">
            <a:avLst/>
          </a:prstGeom>
          <a:noFill/>
          <a:ln>
            <a:noFill/>
          </a:ln>
        </p:spPr>
        <p:txBody>
          <a:bodyPr anchorCtr="0" anchor="t" bIns="46200" lIns="92425" spcFirstLastPara="1" rIns="92425" wrap="square" tIns="46200">
            <a:normAutofit/>
          </a:bodyPr>
          <a:lstStyle/>
          <a:p>
            <a:pPr indent="0" lvl="0" marL="0" rtl="0" algn="just">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indent="0" lvl="0" marL="0" rtl="0" algn="just">
              <a:spcBef>
                <a:spcPts val="30"/>
              </a:spcBef>
              <a:spcAft>
                <a:spcPts val="0"/>
              </a:spcAft>
              <a:buClr>
                <a:schemeClr val="dk1"/>
              </a:buClr>
              <a:buSzPts val="100"/>
              <a:buFont typeface="Calibri"/>
              <a:buNone/>
            </a:pPr>
            <a:r>
              <a:t/>
            </a:r>
            <a:endParaRPr sz="100"/>
          </a:p>
          <a:p>
            <a:pPr indent="0" lvl="0" marL="0" rtl="0" algn="just">
              <a:spcBef>
                <a:spcPts val="360"/>
              </a:spcBef>
              <a:spcAft>
                <a:spcPts val="0"/>
              </a:spcAft>
              <a:buClr>
                <a:schemeClr val="dk1"/>
              </a:buClr>
              <a:buSzPts val="1200"/>
              <a:buFont typeface="Calibri"/>
              <a:buNone/>
            </a:pPr>
            <a:r>
              <a:rPr b="1" lang="en-US" sz="1200"/>
              <a:t>FUNCIONES</a:t>
            </a:r>
            <a:endParaRPr/>
          </a:p>
          <a:p>
            <a:pPr indent="0" lvl="0" marL="0" rtl="0" algn="just">
              <a:spcBef>
                <a:spcPts val="360"/>
              </a:spcBef>
              <a:spcAft>
                <a:spcPts val="0"/>
              </a:spcAft>
              <a:buNone/>
            </a:pPr>
            <a:r>
              <a:rPr lang="en-US" sz="1200"/>
              <a:t>Formular las políticas del Gobierno Nacional en materia de transporte, tránsito y la infraestructura de los modos de su competencia</a:t>
            </a:r>
            <a:endParaRPr/>
          </a:p>
          <a:p>
            <a:pPr indent="0" lvl="0" marL="0" rtl="0" algn="just">
              <a:spcBef>
                <a:spcPts val="360"/>
              </a:spcBef>
              <a:spcAft>
                <a:spcPts val="0"/>
              </a:spcAft>
              <a:buNone/>
            </a:pPr>
            <a:r>
              <a:rPr lang="en-US" sz="1200"/>
              <a:t>Formular la regulación técnica en materia de tránsito y transporte en los modos carretero, marítimo, fluvial y férreo.</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Ahora lo que debemos hacer utilizar la tecnología para agregar valor a la misión y funciones del Ministerio de Transporte</a:t>
            </a:r>
            <a:endParaRPr/>
          </a:p>
        </p:txBody>
      </p:sp>
      <p:sp>
        <p:nvSpPr>
          <p:cNvPr id="205" name="Google Shape;205;p5:notes"/>
          <p:cNvSpPr txBox="1"/>
          <p:nvPr>
            <p:ph idx="12" type="sldNum"/>
          </p:nvPr>
        </p:nvSpPr>
        <p:spPr>
          <a:xfrm>
            <a:off x="3970338" y="8829675"/>
            <a:ext cx="3038475" cy="465138"/>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0: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57" name="Google Shape;557;p50: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1: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65" name="Google Shape;565;p51: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2: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76" name="Google Shape;576;p52: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53: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82" name="Google Shape;582;p53: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4: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590" name="Google Shape;590;p54: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5: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600" name="Google Shape;600;p55: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6: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608" name="Google Shape;608;p56: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57: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649" name="Google Shape;649;p57: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58: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686" name="Google Shape;686;p58: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9: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692" name="Google Shape;692;p59: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213" name="Google Shape;213;p6: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60: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702" name="Google Shape;702;p60: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61: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710" name="Google Shape;710;p61: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2: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720" name="Google Shape;720;p62: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63: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728" name="Google Shape;728;p63: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64: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736" name="Google Shape;736;p64: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65: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745" name="Google Shape;745;p65: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66: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753" name="Google Shape;753;p66: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67: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760" name="Google Shape;760;p67: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68: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767" name="Google Shape;767;p68: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9: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778" name="Google Shape;778;p69: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7:notes"/>
          <p:cNvSpPr txBox="1"/>
          <p:nvPr>
            <p:ph idx="1" type="body"/>
          </p:nvPr>
        </p:nvSpPr>
        <p:spPr>
          <a:xfrm>
            <a:off x="701675" y="4416425"/>
            <a:ext cx="5608638" cy="4183063"/>
          </a:xfrm>
          <a:prstGeom prst="rect">
            <a:avLst/>
          </a:prstGeom>
          <a:noFill/>
          <a:ln>
            <a:noFill/>
          </a:ln>
        </p:spPr>
        <p:txBody>
          <a:bodyPr anchorCtr="0" anchor="t" bIns="46200" lIns="92425" spcFirstLastPara="1" rIns="92425" wrap="square" tIns="46200">
            <a:normAutofit/>
          </a:bodyPr>
          <a:lstStyle/>
          <a:p>
            <a:pPr indent="0" lvl="0" marL="0" rtl="0" algn="just">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indent="0" lvl="0" marL="0" rtl="0" algn="just">
              <a:spcBef>
                <a:spcPts val="30"/>
              </a:spcBef>
              <a:spcAft>
                <a:spcPts val="0"/>
              </a:spcAft>
              <a:buClr>
                <a:schemeClr val="dk1"/>
              </a:buClr>
              <a:buSzPts val="100"/>
              <a:buFont typeface="Calibri"/>
              <a:buNone/>
            </a:pPr>
            <a:r>
              <a:t/>
            </a:r>
            <a:endParaRPr sz="100"/>
          </a:p>
          <a:p>
            <a:pPr indent="0" lvl="0" marL="0" rtl="0" algn="just">
              <a:spcBef>
                <a:spcPts val="360"/>
              </a:spcBef>
              <a:spcAft>
                <a:spcPts val="0"/>
              </a:spcAft>
              <a:buClr>
                <a:schemeClr val="dk1"/>
              </a:buClr>
              <a:buSzPts val="1200"/>
              <a:buFont typeface="Calibri"/>
              <a:buNone/>
            </a:pPr>
            <a:r>
              <a:rPr b="1" lang="en-US" sz="1200"/>
              <a:t>FUNCIONES</a:t>
            </a:r>
            <a:endParaRPr/>
          </a:p>
          <a:p>
            <a:pPr indent="0" lvl="0" marL="0" rtl="0" algn="just">
              <a:spcBef>
                <a:spcPts val="360"/>
              </a:spcBef>
              <a:spcAft>
                <a:spcPts val="0"/>
              </a:spcAft>
              <a:buNone/>
            </a:pPr>
            <a:r>
              <a:rPr lang="en-US" sz="1200"/>
              <a:t>Formular las políticas del Gobierno Nacional en materia de transporte, tránsito y la infraestructura de los modos de su competencia</a:t>
            </a:r>
            <a:endParaRPr/>
          </a:p>
          <a:p>
            <a:pPr indent="0" lvl="0" marL="0" rtl="0" algn="just">
              <a:spcBef>
                <a:spcPts val="360"/>
              </a:spcBef>
              <a:spcAft>
                <a:spcPts val="0"/>
              </a:spcAft>
              <a:buNone/>
            </a:pPr>
            <a:r>
              <a:rPr lang="en-US" sz="1200"/>
              <a:t>Formular la regulación técnica en materia de tránsito y transporte en los modos carretero, marítimo, fluvial y férreo.</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Ahora lo que debemos hacer utilizar la tecnología para agregar valor a la misión y funciones del Ministerio de Transporte</a:t>
            </a:r>
            <a:endParaRPr/>
          </a:p>
        </p:txBody>
      </p:sp>
      <p:sp>
        <p:nvSpPr>
          <p:cNvPr id="220" name="Google Shape;220;p7:notes"/>
          <p:cNvSpPr txBox="1"/>
          <p:nvPr>
            <p:ph idx="12" type="sldNum"/>
          </p:nvPr>
        </p:nvSpPr>
        <p:spPr>
          <a:xfrm>
            <a:off x="3970338" y="8829675"/>
            <a:ext cx="3038475" cy="465138"/>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0: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805" name="Google Shape;805;p70: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71: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822" name="Google Shape;822;p71: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72: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832" name="Google Shape;832;p72: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73: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843" name="Google Shape;843;p73: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74:notes"/>
          <p:cNvSpPr txBox="1"/>
          <p:nvPr>
            <p:ph idx="1" type="body"/>
          </p:nvPr>
        </p:nvSpPr>
        <p:spPr>
          <a:xfrm>
            <a:off x="701675" y="4416425"/>
            <a:ext cx="5608638" cy="4183063"/>
          </a:xfrm>
          <a:prstGeom prst="rect">
            <a:avLst/>
          </a:prstGeom>
        </p:spPr>
        <p:txBody>
          <a:bodyPr anchorCtr="0" anchor="t" bIns="46200" lIns="92425" spcFirstLastPara="1" rIns="92425" wrap="square" tIns="46200">
            <a:normAutofit/>
          </a:bodyPr>
          <a:lstStyle/>
          <a:p>
            <a:pPr indent="0" lvl="0" marL="0" rtl="0" algn="l">
              <a:spcBef>
                <a:spcPts val="360"/>
              </a:spcBef>
              <a:spcAft>
                <a:spcPts val="0"/>
              </a:spcAft>
              <a:buNone/>
            </a:pPr>
            <a:r>
              <a:t/>
            </a:r>
            <a:endParaRPr/>
          </a:p>
        </p:txBody>
      </p:sp>
      <p:sp>
        <p:nvSpPr>
          <p:cNvPr id="855" name="Google Shape;855;p74: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8: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8:notes"/>
          <p:cNvSpPr txBox="1"/>
          <p:nvPr>
            <p:ph idx="1" type="body"/>
          </p:nvPr>
        </p:nvSpPr>
        <p:spPr>
          <a:xfrm>
            <a:off x="701675" y="4416425"/>
            <a:ext cx="5608638" cy="4183063"/>
          </a:xfrm>
          <a:prstGeom prst="rect">
            <a:avLst/>
          </a:prstGeom>
          <a:noFill/>
          <a:ln>
            <a:noFill/>
          </a:ln>
        </p:spPr>
        <p:txBody>
          <a:bodyPr anchorCtr="0" anchor="t" bIns="46200" lIns="92425" spcFirstLastPara="1" rIns="92425" wrap="square" tIns="46200">
            <a:normAutofit/>
          </a:bodyPr>
          <a:lstStyle/>
          <a:p>
            <a:pPr indent="0" lvl="0" marL="0" rtl="0" algn="just">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indent="0" lvl="0" marL="0" rtl="0" algn="just">
              <a:spcBef>
                <a:spcPts val="30"/>
              </a:spcBef>
              <a:spcAft>
                <a:spcPts val="0"/>
              </a:spcAft>
              <a:buClr>
                <a:schemeClr val="dk1"/>
              </a:buClr>
              <a:buSzPts val="100"/>
              <a:buFont typeface="Calibri"/>
              <a:buNone/>
            </a:pPr>
            <a:r>
              <a:t/>
            </a:r>
            <a:endParaRPr sz="100"/>
          </a:p>
          <a:p>
            <a:pPr indent="0" lvl="0" marL="0" rtl="0" algn="just">
              <a:spcBef>
                <a:spcPts val="360"/>
              </a:spcBef>
              <a:spcAft>
                <a:spcPts val="0"/>
              </a:spcAft>
              <a:buClr>
                <a:schemeClr val="dk1"/>
              </a:buClr>
              <a:buSzPts val="1200"/>
              <a:buFont typeface="Calibri"/>
              <a:buNone/>
            </a:pPr>
            <a:r>
              <a:rPr b="1" lang="en-US" sz="1200"/>
              <a:t>FUNCIONES</a:t>
            </a:r>
            <a:endParaRPr/>
          </a:p>
          <a:p>
            <a:pPr indent="0" lvl="0" marL="0" rtl="0" algn="just">
              <a:spcBef>
                <a:spcPts val="360"/>
              </a:spcBef>
              <a:spcAft>
                <a:spcPts val="0"/>
              </a:spcAft>
              <a:buNone/>
            </a:pPr>
            <a:r>
              <a:rPr lang="en-US" sz="1200"/>
              <a:t>Formular las políticas del Gobierno Nacional en materia de transporte, tránsito y la infraestructura de los modos de su competencia</a:t>
            </a:r>
            <a:endParaRPr/>
          </a:p>
          <a:p>
            <a:pPr indent="0" lvl="0" marL="0" rtl="0" algn="just">
              <a:spcBef>
                <a:spcPts val="360"/>
              </a:spcBef>
              <a:spcAft>
                <a:spcPts val="0"/>
              </a:spcAft>
              <a:buNone/>
            </a:pPr>
            <a:r>
              <a:rPr lang="en-US" sz="1200"/>
              <a:t>Formular la regulación técnica en materia de tránsito y transporte en los modos carretero, marítimo, fluvial y férreo.</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Ahora lo que debemos hacer utilizar la tecnología para agregar valor a la misión y funciones del Ministerio de Transporte</a:t>
            </a:r>
            <a:endParaRPr/>
          </a:p>
        </p:txBody>
      </p:sp>
      <p:sp>
        <p:nvSpPr>
          <p:cNvPr id="227" name="Google Shape;227;p8:notes"/>
          <p:cNvSpPr txBox="1"/>
          <p:nvPr>
            <p:ph idx="12" type="sldNum"/>
          </p:nvPr>
        </p:nvSpPr>
        <p:spPr>
          <a:xfrm>
            <a:off x="3970338" y="8829675"/>
            <a:ext cx="3038475" cy="465138"/>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9: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9:notes"/>
          <p:cNvSpPr txBox="1"/>
          <p:nvPr>
            <p:ph idx="1" type="body"/>
          </p:nvPr>
        </p:nvSpPr>
        <p:spPr>
          <a:xfrm>
            <a:off x="701675" y="4416425"/>
            <a:ext cx="5608638" cy="4183063"/>
          </a:xfrm>
          <a:prstGeom prst="rect">
            <a:avLst/>
          </a:prstGeom>
          <a:noFill/>
          <a:ln>
            <a:noFill/>
          </a:ln>
        </p:spPr>
        <p:txBody>
          <a:bodyPr anchorCtr="0" anchor="t" bIns="46200" lIns="92425" spcFirstLastPara="1" rIns="92425" wrap="square" tIns="46200">
            <a:normAutofit/>
          </a:bodyPr>
          <a:lstStyle/>
          <a:p>
            <a:pPr indent="0" lvl="0" marL="0" rtl="0" algn="just">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indent="0" lvl="0" marL="0" rtl="0" algn="just">
              <a:spcBef>
                <a:spcPts val="30"/>
              </a:spcBef>
              <a:spcAft>
                <a:spcPts val="0"/>
              </a:spcAft>
              <a:buClr>
                <a:schemeClr val="dk1"/>
              </a:buClr>
              <a:buSzPts val="100"/>
              <a:buFont typeface="Calibri"/>
              <a:buNone/>
            </a:pPr>
            <a:r>
              <a:t/>
            </a:r>
            <a:endParaRPr sz="100"/>
          </a:p>
          <a:p>
            <a:pPr indent="0" lvl="0" marL="0" rtl="0" algn="just">
              <a:spcBef>
                <a:spcPts val="360"/>
              </a:spcBef>
              <a:spcAft>
                <a:spcPts val="0"/>
              </a:spcAft>
              <a:buClr>
                <a:schemeClr val="dk1"/>
              </a:buClr>
              <a:buSzPts val="1200"/>
              <a:buFont typeface="Calibri"/>
              <a:buNone/>
            </a:pPr>
            <a:r>
              <a:rPr b="1" lang="en-US" sz="1200"/>
              <a:t>FUNCIONES</a:t>
            </a:r>
            <a:endParaRPr/>
          </a:p>
          <a:p>
            <a:pPr indent="0" lvl="0" marL="0" rtl="0" algn="just">
              <a:spcBef>
                <a:spcPts val="360"/>
              </a:spcBef>
              <a:spcAft>
                <a:spcPts val="0"/>
              </a:spcAft>
              <a:buNone/>
            </a:pPr>
            <a:r>
              <a:rPr lang="en-US" sz="1200"/>
              <a:t>Formular las políticas del Gobierno Nacional en materia de transporte, tránsito y la infraestructura de los modos de su competencia</a:t>
            </a:r>
            <a:endParaRPr/>
          </a:p>
          <a:p>
            <a:pPr indent="0" lvl="0" marL="0" rtl="0" algn="just">
              <a:spcBef>
                <a:spcPts val="360"/>
              </a:spcBef>
              <a:spcAft>
                <a:spcPts val="0"/>
              </a:spcAft>
              <a:buNone/>
            </a:pPr>
            <a:r>
              <a:rPr lang="en-US" sz="1200"/>
              <a:t>Formular la regulación técnica en materia de tránsito y transporte en los modos carretero, marítimo, fluvial y férreo.</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Ahora lo que debemos hacer utilizar la tecnología para agregar valor a la misión y funciones del Ministerio de Transporte</a:t>
            </a:r>
            <a:endParaRPr/>
          </a:p>
        </p:txBody>
      </p:sp>
      <p:sp>
        <p:nvSpPr>
          <p:cNvPr id="237" name="Google Shape;237;p9:notes"/>
          <p:cNvSpPr txBox="1"/>
          <p:nvPr>
            <p:ph idx="12" type="sldNum"/>
          </p:nvPr>
        </p:nvSpPr>
        <p:spPr>
          <a:xfrm>
            <a:off x="3970338" y="8829675"/>
            <a:ext cx="3038475" cy="465138"/>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jpg"/><Relationship Id="rId4" Type="http://schemas.openxmlformats.org/officeDocument/2006/relationships/image" Target="../media/image6.jpg"/><Relationship Id="rId5"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 name="Shape 18"/>
        <p:cNvGrpSpPr/>
        <p:nvPr/>
      </p:nvGrpSpPr>
      <p:grpSpPr>
        <a:xfrm>
          <a:off x="0" y="0"/>
          <a:ext cx="0" cy="0"/>
          <a:chOff x="0" y="0"/>
          <a:chExt cx="0" cy="0"/>
        </a:xfrm>
      </p:grpSpPr>
      <p:sp>
        <p:nvSpPr>
          <p:cNvPr id="19" name="Google Shape;19;p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0" name="Google Shape;20;p2"/>
          <p:cNvSpPr txBox="1"/>
          <p:nvPr>
            <p:ph idx="1" type="body"/>
          </p:nvPr>
        </p:nvSpPr>
        <p:spPr>
          <a:xfrm>
            <a:off x="500063" y="17145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 name="Google Shape;21;p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 name="Google Shape;22;p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Google Shape;23;p2"/>
          <p:cNvSpPr txBox="1"/>
          <p:nvPr>
            <p:ph idx="12" type="sldNum"/>
          </p:nvPr>
        </p:nvSpPr>
        <p:spPr>
          <a:xfrm>
            <a:off x="6500813" y="6492875"/>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rgbClr val="000000"/>
                </a:solidFill>
                <a:latin typeface="Arial"/>
                <a:ea typeface="Arial"/>
                <a:cs typeface="Arial"/>
                <a:sym typeface="Arial"/>
              </a:defRPr>
            </a:lvl1pPr>
            <a:lvl2pPr indent="0" lvl="1" marL="0" marR="0" rtl="0" algn="l">
              <a:spcBef>
                <a:spcPts val="0"/>
              </a:spcBef>
              <a:spcAft>
                <a:spcPts val="0"/>
              </a:spcAft>
              <a:buNone/>
              <a:defRPr b="0" i="0" sz="18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b="0" i="0" sz="1800" u="none" cap="none" strike="noStrike">
                <a:solidFill>
                  <a:srgbClr val="000000"/>
                </a:solidFill>
                <a:latin typeface="Arial"/>
                <a:ea typeface="Arial"/>
                <a:cs typeface="Arial"/>
                <a:sym typeface="Arial"/>
              </a:defRPr>
            </a:lvl3pPr>
            <a:lvl4pPr indent="0" lvl="3" marL="0" marR="0" rtl="0" algn="l">
              <a:spcBef>
                <a:spcPts val="0"/>
              </a:spcBef>
              <a:spcAft>
                <a:spcPts val="0"/>
              </a:spcAft>
              <a:buNone/>
              <a:defRPr b="0" i="0" sz="1800" u="none" cap="none" strike="noStrike">
                <a:solidFill>
                  <a:srgbClr val="000000"/>
                </a:solidFill>
                <a:latin typeface="Arial"/>
                <a:ea typeface="Arial"/>
                <a:cs typeface="Arial"/>
                <a:sym typeface="Arial"/>
              </a:defRPr>
            </a:lvl4pPr>
            <a:lvl5pPr indent="0" lvl="4" marL="0" marR="0" rtl="0" algn="l">
              <a:spcBef>
                <a:spcPts val="0"/>
              </a:spcBef>
              <a:spcAft>
                <a:spcPts val="0"/>
              </a:spcAft>
              <a:buNone/>
              <a:defRPr b="0" i="0" sz="1800" u="none" cap="none" strike="noStrike">
                <a:solidFill>
                  <a:srgbClr val="000000"/>
                </a:solidFill>
                <a:latin typeface="Arial"/>
                <a:ea typeface="Arial"/>
                <a:cs typeface="Arial"/>
                <a:sym typeface="Arial"/>
              </a:defRPr>
            </a:lvl5pPr>
            <a:lvl6pPr indent="0" lvl="5" marL="0" marR="0" rtl="0" algn="l">
              <a:spcBef>
                <a:spcPts val="0"/>
              </a:spcBef>
              <a:spcAft>
                <a:spcPts val="0"/>
              </a:spcAft>
              <a:buNone/>
              <a:defRPr b="0" i="0" sz="1800" u="none" cap="none" strike="noStrike">
                <a:solidFill>
                  <a:srgbClr val="000000"/>
                </a:solidFill>
                <a:latin typeface="Arial"/>
                <a:ea typeface="Arial"/>
                <a:cs typeface="Arial"/>
                <a:sym typeface="Arial"/>
              </a:defRPr>
            </a:lvl6pPr>
            <a:lvl7pPr indent="0" lvl="6" marL="0" marR="0" rtl="0" algn="l">
              <a:spcBef>
                <a:spcPts val="0"/>
              </a:spcBef>
              <a:spcAft>
                <a:spcPts val="0"/>
              </a:spcAft>
              <a:buNone/>
              <a:defRPr b="0" i="0" sz="1800" u="none" cap="none" strike="noStrike">
                <a:solidFill>
                  <a:srgbClr val="000000"/>
                </a:solidFill>
                <a:latin typeface="Arial"/>
                <a:ea typeface="Arial"/>
                <a:cs typeface="Arial"/>
                <a:sym typeface="Arial"/>
              </a:defRPr>
            </a:lvl7pPr>
            <a:lvl8pPr indent="0" lvl="7" marL="0" marR="0" rtl="0" algn="l">
              <a:spcBef>
                <a:spcPts val="0"/>
              </a:spcBef>
              <a:spcAft>
                <a:spcPts val="0"/>
              </a:spcAft>
              <a:buNone/>
              <a:defRPr b="0" i="0" sz="1800" u="none" cap="none" strike="noStrike">
                <a:solidFill>
                  <a:srgbClr val="000000"/>
                </a:solidFill>
                <a:latin typeface="Arial"/>
                <a:ea typeface="Arial"/>
                <a:cs typeface="Arial"/>
                <a:sym typeface="Arial"/>
              </a:defRPr>
            </a:lvl8pPr>
            <a:lvl9pPr indent="0" lvl="8" marL="0" marR="0" rtl="0" algn="l">
              <a:spcBef>
                <a:spcPts val="0"/>
              </a:spcBef>
              <a:spcAft>
                <a:spcPts val="0"/>
              </a:spcAft>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7" name="Shape 77"/>
        <p:cNvGrpSpPr/>
        <p:nvPr/>
      </p:nvGrpSpPr>
      <p:grpSpPr>
        <a:xfrm>
          <a:off x="0" y="0"/>
          <a:ext cx="0" cy="0"/>
          <a:chOff x="0" y="0"/>
          <a:chExt cx="0" cy="0"/>
        </a:xfrm>
      </p:grpSpPr>
      <p:sp>
        <p:nvSpPr>
          <p:cNvPr id="78" name="Google Shape;78;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9" name="Google Shape;79;p11"/>
          <p:cNvSpPr txBox="1"/>
          <p:nvPr>
            <p:ph idx="1" type="body"/>
          </p:nvPr>
        </p:nvSpPr>
        <p:spPr>
          <a:xfrm rot="5400000">
            <a:off x="2351882" y="-137319"/>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1"/>
          <p:cNvSpPr txBox="1"/>
          <p:nvPr>
            <p:ph idx="12" type="sldNum"/>
          </p:nvPr>
        </p:nvSpPr>
        <p:spPr>
          <a:xfrm>
            <a:off x="6500813" y="6492875"/>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3" name="Shape 83"/>
        <p:cNvGrpSpPr/>
        <p:nvPr/>
      </p:nvGrpSpPr>
      <p:grpSpPr>
        <a:xfrm>
          <a:off x="0" y="0"/>
          <a:ext cx="0" cy="0"/>
          <a:chOff x="0" y="0"/>
          <a:chExt cx="0" cy="0"/>
        </a:xfrm>
      </p:grpSpPr>
      <p:sp>
        <p:nvSpPr>
          <p:cNvPr id="84" name="Google Shape;84;p12"/>
          <p:cNvSpPr txBox="1"/>
          <p:nvPr>
            <p:ph type="title"/>
          </p:nvPr>
        </p:nvSpPr>
        <p:spPr>
          <a:xfrm rot="5400000">
            <a:off x="4732337" y="2171700"/>
            <a:ext cx="5851525"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5" name="Google Shape;85;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2"/>
          <p:cNvSpPr txBox="1"/>
          <p:nvPr>
            <p:ph idx="12" type="sldNum"/>
          </p:nvPr>
        </p:nvSpPr>
        <p:spPr>
          <a:xfrm>
            <a:off x="6500813" y="6492875"/>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9" name="Shape 89"/>
        <p:cNvGrpSpPr/>
        <p:nvPr/>
      </p:nvGrpSpPr>
      <p:grpSpPr>
        <a:xfrm>
          <a:off x="0" y="0"/>
          <a:ext cx="0" cy="0"/>
          <a:chOff x="0" y="0"/>
          <a:chExt cx="0" cy="0"/>
        </a:xfrm>
      </p:grpSpPr>
      <p:sp>
        <p:nvSpPr>
          <p:cNvPr id="90" name="Google Shape;90;p13"/>
          <p:cNvSpPr txBox="1"/>
          <p:nvPr>
            <p:ph type="title"/>
          </p:nvPr>
        </p:nvSpPr>
        <p:spPr>
          <a:xfrm>
            <a:off x="457200" y="838200"/>
            <a:ext cx="8229600" cy="1143000"/>
          </a:xfrm>
          <a:prstGeom prst="rect">
            <a:avLst/>
          </a:prstGeom>
          <a:noFill/>
          <a:ln>
            <a:noFill/>
          </a:ln>
        </p:spPr>
        <p:txBody>
          <a:bodyPr anchorCtr="0" anchor="t" bIns="45700" lIns="91400" spcFirstLastPara="1" rIns="91400"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91" name="Google Shape;91;p13"/>
          <p:cNvSpPr txBox="1"/>
          <p:nvPr>
            <p:ph idx="1" type="body"/>
          </p:nvPr>
        </p:nvSpPr>
        <p:spPr>
          <a:xfrm>
            <a:off x="457201" y="2133600"/>
            <a:ext cx="4040188" cy="639762"/>
          </a:xfrm>
          <a:prstGeom prst="rect">
            <a:avLst/>
          </a:prstGeom>
          <a:noFill/>
          <a:ln>
            <a:noFill/>
          </a:ln>
        </p:spPr>
        <p:txBody>
          <a:bodyPr anchorCtr="0" anchor="b" bIns="45700" lIns="91400" spcFirstLastPara="1" rIns="91400" wrap="square" tIns="45700">
            <a:norm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92" name="Google Shape;92;p13"/>
          <p:cNvSpPr txBox="1"/>
          <p:nvPr>
            <p:ph idx="2" type="body"/>
          </p:nvPr>
        </p:nvSpPr>
        <p:spPr>
          <a:xfrm>
            <a:off x="457201" y="3048001"/>
            <a:ext cx="4040188" cy="2925763"/>
          </a:xfrm>
          <a:prstGeom prst="rect">
            <a:avLst/>
          </a:prstGeom>
          <a:noFill/>
          <a:ln>
            <a:noFill/>
          </a:ln>
        </p:spPr>
        <p:txBody>
          <a:bodyPr anchorCtr="0" anchor="t" bIns="45700" lIns="91400" spcFirstLastPara="1" rIns="91400" wrap="square" tIns="4570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93" name="Google Shape;93;p13"/>
          <p:cNvSpPr txBox="1"/>
          <p:nvPr>
            <p:ph idx="3" type="body"/>
          </p:nvPr>
        </p:nvSpPr>
        <p:spPr>
          <a:xfrm>
            <a:off x="4645026" y="2133600"/>
            <a:ext cx="4041775" cy="639762"/>
          </a:xfrm>
          <a:prstGeom prst="rect">
            <a:avLst/>
          </a:prstGeom>
          <a:noFill/>
          <a:ln>
            <a:noFill/>
          </a:ln>
        </p:spPr>
        <p:txBody>
          <a:bodyPr anchorCtr="0" anchor="b" bIns="45700" lIns="91400" spcFirstLastPara="1" rIns="91400" wrap="square" tIns="45700">
            <a:norm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94" name="Google Shape;94;p13"/>
          <p:cNvSpPr txBox="1"/>
          <p:nvPr>
            <p:ph idx="4" type="body"/>
          </p:nvPr>
        </p:nvSpPr>
        <p:spPr>
          <a:xfrm>
            <a:off x="4639733" y="3048001"/>
            <a:ext cx="4040188" cy="2925763"/>
          </a:xfrm>
          <a:prstGeom prst="rect">
            <a:avLst/>
          </a:prstGeom>
          <a:noFill/>
          <a:ln>
            <a:noFill/>
          </a:ln>
        </p:spPr>
        <p:txBody>
          <a:bodyPr anchorCtr="0" anchor="t" bIns="45700" lIns="91400" spcFirstLastPara="1" rIns="91400" wrap="square" tIns="4570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95" name="Google Shape;95;p13"/>
          <p:cNvSpPr txBox="1"/>
          <p:nvPr>
            <p:ph idx="10" type="dt"/>
          </p:nvPr>
        </p:nvSpPr>
        <p:spPr>
          <a:xfrm>
            <a:off x="457200" y="6356350"/>
            <a:ext cx="2133600" cy="365125"/>
          </a:xfrm>
          <a:prstGeom prst="rect">
            <a:avLst/>
          </a:prstGeom>
          <a:noFill/>
          <a:ln>
            <a:noFill/>
          </a:ln>
        </p:spPr>
        <p:txBody>
          <a:bodyPr anchorCtr="0" anchor="t" bIns="45700" lIns="91400" spcFirstLastPara="1" rIns="91400"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13"/>
          <p:cNvSpPr txBox="1"/>
          <p:nvPr>
            <p:ph idx="11" type="ftr"/>
          </p:nvPr>
        </p:nvSpPr>
        <p:spPr>
          <a:xfrm>
            <a:off x="2819400" y="6356350"/>
            <a:ext cx="4800600" cy="365125"/>
          </a:xfrm>
          <a:prstGeom prst="rect">
            <a:avLst/>
          </a:prstGeom>
          <a:noFill/>
          <a:ln>
            <a:noFill/>
          </a:ln>
        </p:spPr>
        <p:txBody>
          <a:bodyPr anchorCtr="0" anchor="t" bIns="45700" lIns="91400" spcFirstLastPara="1" rIns="91400"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Google Shape;97;p13"/>
          <p:cNvSpPr txBox="1"/>
          <p:nvPr>
            <p:ph idx="12" type="sldNum"/>
          </p:nvPr>
        </p:nvSpPr>
        <p:spPr>
          <a:xfrm>
            <a:off x="7772400" y="6356350"/>
            <a:ext cx="914400" cy="365125"/>
          </a:xfrm>
          <a:prstGeom prst="rect">
            <a:avLst/>
          </a:prstGeom>
          <a:noFill/>
          <a:ln>
            <a:noFill/>
          </a:ln>
        </p:spPr>
        <p:txBody>
          <a:bodyPr anchorCtr="0" anchor="t" bIns="45700" lIns="91400" spcFirstLastPara="1" rIns="91400"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06" name="Shape 106"/>
        <p:cNvGrpSpPr/>
        <p:nvPr/>
      </p:nvGrpSpPr>
      <p:grpSpPr>
        <a:xfrm>
          <a:off x="0" y="0"/>
          <a:ext cx="0" cy="0"/>
          <a:chOff x="0" y="0"/>
          <a:chExt cx="0" cy="0"/>
        </a:xfrm>
      </p:grpSpPr>
      <p:sp>
        <p:nvSpPr>
          <p:cNvPr id="107" name="Google Shape;107;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18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18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18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08" name="Shape 108"/>
        <p:cNvGrpSpPr/>
        <p:nvPr/>
      </p:nvGrpSpPr>
      <p:grpSpPr>
        <a:xfrm>
          <a:off x="0" y="0"/>
          <a:ext cx="0" cy="0"/>
          <a:chOff x="0" y="0"/>
          <a:chExt cx="0" cy="0"/>
        </a:xfrm>
      </p:grpSpPr>
      <p:sp>
        <p:nvSpPr>
          <p:cNvPr id="109" name="Google Shape;109;p1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0" name="Google Shape;11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 name="Google Shape;111;p1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Google Shape;112;p1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Google Shape;113;p1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14" name="Shape 114"/>
        <p:cNvGrpSpPr/>
        <p:nvPr/>
      </p:nvGrpSpPr>
      <p:grpSpPr>
        <a:xfrm>
          <a:off x="0" y="0"/>
          <a:ext cx="0" cy="0"/>
          <a:chOff x="0" y="0"/>
          <a:chExt cx="0" cy="0"/>
        </a:xfrm>
      </p:grpSpPr>
      <p:sp>
        <p:nvSpPr>
          <p:cNvPr id="115" name="Google Shape;115;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6" name="Google Shape;116;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117" name="Google Shape;117;p1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Google Shape;118;p1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9" name="Google Shape;119;p1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20" name="Shape 120"/>
        <p:cNvGrpSpPr/>
        <p:nvPr/>
      </p:nvGrpSpPr>
      <p:grpSpPr>
        <a:xfrm>
          <a:off x="0" y="0"/>
          <a:ext cx="0" cy="0"/>
          <a:chOff x="0" y="0"/>
          <a:chExt cx="0" cy="0"/>
        </a:xfrm>
      </p:grpSpPr>
      <p:sp>
        <p:nvSpPr>
          <p:cNvPr id="121" name="Google Shape;121;p1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2" name="Google Shape;12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 name="Google Shape;124;p1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 name="Google Shape;125;p1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 name="Google Shape;126;p1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27" name="Shape 127"/>
        <p:cNvGrpSpPr/>
        <p:nvPr/>
      </p:nvGrpSpPr>
      <p:grpSpPr>
        <a:xfrm>
          <a:off x="0" y="0"/>
          <a:ext cx="0" cy="0"/>
          <a:chOff x="0" y="0"/>
          <a:chExt cx="0" cy="0"/>
        </a:xfrm>
      </p:grpSpPr>
      <p:sp>
        <p:nvSpPr>
          <p:cNvPr id="128" name="Google Shape;128;p1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9" name="Google Shape;129;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30" name="Google Shape;130;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31" name="Google Shape;131;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32" name="Google Shape;132;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33" name="Google Shape;133;p1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4" name="Google Shape;134;p1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Google Shape;135;p1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136" name="Shape 136"/>
        <p:cNvGrpSpPr/>
        <p:nvPr/>
      </p:nvGrpSpPr>
      <p:grpSpPr>
        <a:xfrm>
          <a:off x="0" y="0"/>
          <a:ext cx="0" cy="0"/>
          <a:chOff x="0" y="0"/>
          <a:chExt cx="0" cy="0"/>
        </a:xfrm>
      </p:grpSpPr>
      <p:sp>
        <p:nvSpPr>
          <p:cNvPr id="137" name="Google Shape;137;p2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8" name="Google Shape;138;p2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9" name="Google Shape;139;p2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0" name="Google Shape;140;p2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41" name="Shape 141"/>
        <p:cNvGrpSpPr/>
        <p:nvPr/>
      </p:nvGrpSpPr>
      <p:grpSpPr>
        <a:xfrm>
          <a:off x="0" y="0"/>
          <a:ext cx="0" cy="0"/>
          <a:chOff x="0" y="0"/>
          <a:chExt cx="0" cy="0"/>
        </a:xfrm>
      </p:grpSpPr>
      <p:sp>
        <p:nvSpPr>
          <p:cNvPr id="142" name="Google Shape;142;p2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3" name="Google Shape;143;p2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 name="Google Shape;144;p2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24" name="Shape 24"/>
        <p:cNvGrpSpPr/>
        <p:nvPr/>
      </p:nvGrpSpPr>
      <p:grpSpPr>
        <a:xfrm>
          <a:off x="0" y="0"/>
          <a:ext cx="0" cy="0"/>
          <a:chOff x="0" y="0"/>
          <a:chExt cx="0" cy="0"/>
        </a:xfrm>
      </p:grpSpPr>
      <p:sp>
        <p:nvSpPr>
          <p:cNvPr id="25" name="Google Shape;25;p3"/>
          <p:cNvSpPr txBox="1"/>
          <p:nvPr>
            <p:ph idx="12" type="sldNum"/>
          </p:nvPr>
        </p:nvSpPr>
        <p:spPr>
          <a:xfrm>
            <a:off x="6500813" y="6492875"/>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grpSp>
        <p:nvGrpSpPr>
          <p:cNvPr id="26" name="Google Shape;26;p3"/>
          <p:cNvGrpSpPr/>
          <p:nvPr/>
        </p:nvGrpSpPr>
        <p:grpSpPr>
          <a:xfrm>
            <a:off x="323528" y="1412776"/>
            <a:ext cx="8387460" cy="5157486"/>
            <a:chOff x="323528" y="1412776"/>
            <a:chExt cx="8387460" cy="5157486"/>
          </a:xfrm>
        </p:grpSpPr>
        <p:pic>
          <p:nvPicPr>
            <p:cNvPr descr="Logo ministra aprobado-01.png" id="27" name="Google Shape;27;p3"/>
            <p:cNvPicPr preferRelativeResize="0"/>
            <p:nvPr/>
          </p:nvPicPr>
          <p:blipFill rotWithShape="1">
            <a:blip r:embed="rId2">
              <a:alphaModFix/>
            </a:blip>
            <a:srcRect b="0" l="0" r="0" t="0"/>
            <a:stretch/>
          </p:blipFill>
          <p:spPr>
            <a:xfrm>
              <a:off x="323528" y="1412776"/>
              <a:ext cx="8300890" cy="4190616"/>
            </a:xfrm>
            <a:prstGeom prst="rect">
              <a:avLst/>
            </a:prstGeom>
            <a:noFill/>
            <a:ln>
              <a:noFill/>
            </a:ln>
          </p:spPr>
        </p:pic>
        <p:grpSp>
          <p:nvGrpSpPr>
            <p:cNvPr id="28" name="Google Shape;28;p3"/>
            <p:cNvGrpSpPr/>
            <p:nvPr/>
          </p:nvGrpSpPr>
          <p:grpSpPr>
            <a:xfrm>
              <a:off x="4677899" y="5733256"/>
              <a:ext cx="4033089" cy="837006"/>
              <a:chOff x="6094218" y="5823564"/>
              <a:chExt cx="2904005" cy="602682"/>
            </a:xfrm>
          </p:grpSpPr>
          <p:pic>
            <p:nvPicPr>
              <p:cNvPr id="29" name="Google Shape;29;p3"/>
              <p:cNvPicPr preferRelativeResize="0"/>
              <p:nvPr/>
            </p:nvPicPr>
            <p:blipFill rotWithShape="1">
              <a:blip r:embed="rId3">
                <a:alphaModFix/>
              </a:blip>
              <a:srcRect b="14063" l="0" r="0" t="9568"/>
              <a:stretch/>
            </p:blipFill>
            <p:spPr>
              <a:xfrm>
                <a:off x="7494184" y="5823564"/>
                <a:ext cx="1504039" cy="602682"/>
              </a:xfrm>
              <a:prstGeom prst="rect">
                <a:avLst/>
              </a:prstGeom>
              <a:noFill/>
              <a:ln>
                <a:noFill/>
              </a:ln>
            </p:spPr>
          </p:pic>
          <p:pic>
            <p:nvPicPr>
              <p:cNvPr id="30" name="Google Shape;30;p3"/>
              <p:cNvPicPr preferRelativeResize="0"/>
              <p:nvPr/>
            </p:nvPicPr>
            <p:blipFill rotWithShape="1">
              <a:blip r:embed="rId4">
                <a:alphaModFix/>
              </a:blip>
              <a:srcRect b="34854" l="0" r="0" t="30290"/>
              <a:stretch/>
            </p:blipFill>
            <p:spPr>
              <a:xfrm>
                <a:off x="6094218" y="5949280"/>
                <a:ext cx="1479218" cy="398402"/>
              </a:xfrm>
              <a:prstGeom prst="rect">
                <a:avLst/>
              </a:prstGeom>
              <a:noFill/>
              <a:ln>
                <a:noFill/>
              </a:ln>
            </p:spPr>
          </p:pic>
        </p:grpSp>
        <p:pic>
          <p:nvPicPr>
            <p:cNvPr descr="C:\Users\chernandez\AppData\Local\Microsoft\Windows\Temporary Internet Files\Content.Outlook\7URS41R9\VICEPRESIDENCIA-01.png" id="31" name="Google Shape;31;p3"/>
            <p:cNvPicPr preferRelativeResize="0"/>
            <p:nvPr/>
          </p:nvPicPr>
          <p:blipFill rotWithShape="1">
            <a:blip r:embed="rId5">
              <a:alphaModFix/>
            </a:blip>
            <a:srcRect b="0" l="0" r="0" t="0"/>
            <a:stretch/>
          </p:blipFill>
          <p:spPr>
            <a:xfrm>
              <a:off x="2095501" y="5949280"/>
              <a:ext cx="2692524" cy="471965"/>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7" name="Google Shape;147;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8" name="Google Shape;148;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49" name="Google Shape;149;p2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0" name="Google Shape;150;p2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1" name="Google Shape;151;p2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2" name="Shape 152"/>
        <p:cNvGrpSpPr/>
        <p:nvPr/>
      </p:nvGrpSpPr>
      <p:grpSpPr>
        <a:xfrm>
          <a:off x="0" y="0"/>
          <a:ext cx="0" cy="0"/>
          <a:chOff x="0" y="0"/>
          <a:chExt cx="0" cy="0"/>
        </a:xfrm>
      </p:grpSpPr>
      <p:sp>
        <p:nvSpPr>
          <p:cNvPr id="153" name="Google Shape;153;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4" name="Google Shape;154;p2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5" name="Google Shape;155;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56" name="Google Shape;156;p2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7" name="Google Shape;157;p2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8" name="Google Shape;158;p2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9" name="Shape 159"/>
        <p:cNvGrpSpPr/>
        <p:nvPr/>
      </p:nvGrpSpPr>
      <p:grpSpPr>
        <a:xfrm>
          <a:off x="0" y="0"/>
          <a:ext cx="0" cy="0"/>
          <a:chOff x="0" y="0"/>
          <a:chExt cx="0" cy="0"/>
        </a:xfrm>
      </p:grpSpPr>
      <p:sp>
        <p:nvSpPr>
          <p:cNvPr id="160" name="Google Shape;160;p2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1" name="Google Shape;161;p24"/>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2" name="Google Shape;162;p2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3" name="Google Shape;163;p2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4" name="Google Shape;164;p2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65" name="Shape 165"/>
        <p:cNvGrpSpPr/>
        <p:nvPr/>
      </p:nvGrpSpPr>
      <p:grpSpPr>
        <a:xfrm>
          <a:off x="0" y="0"/>
          <a:ext cx="0" cy="0"/>
          <a:chOff x="0" y="0"/>
          <a:chExt cx="0" cy="0"/>
        </a:xfrm>
      </p:grpSpPr>
      <p:sp>
        <p:nvSpPr>
          <p:cNvPr id="166" name="Google Shape;166;p25"/>
          <p:cNvSpPr txBox="1"/>
          <p:nvPr>
            <p:ph type="title"/>
          </p:nvPr>
        </p:nvSpPr>
        <p:spPr>
          <a:xfrm rot="5400000">
            <a:off x="4732337" y="2171700"/>
            <a:ext cx="5851525"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7" name="Google Shape;167;p2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 name="Google Shape;168;p2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9" name="Google Shape;169;p2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0" name="Google Shape;170;p2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2" name="Shape 32"/>
        <p:cNvGrpSpPr/>
        <p:nvPr/>
      </p:nvGrpSpPr>
      <p:grpSpPr>
        <a:xfrm>
          <a:off x="0" y="0"/>
          <a:ext cx="0" cy="0"/>
          <a:chOff x="0" y="0"/>
          <a:chExt cx="0" cy="0"/>
        </a:xfrm>
      </p:grpSpPr>
      <p:sp>
        <p:nvSpPr>
          <p:cNvPr id="33" name="Google Shape;33;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4" name="Google Shape;34;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5" name="Google Shape;3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4"/>
          <p:cNvSpPr txBox="1"/>
          <p:nvPr>
            <p:ph idx="12" type="sldNum"/>
          </p:nvPr>
        </p:nvSpPr>
        <p:spPr>
          <a:xfrm>
            <a:off x="6500813" y="6492875"/>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8" name="Shape 38"/>
        <p:cNvGrpSpPr/>
        <p:nvPr/>
      </p:nvGrpSpPr>
      <p:grpSpPr>
        <a:xfrm>
          <a:off x="0" y="0"/>
          <a:ext cx="0" cy="0"/>
          <a:chOff x="0" y="0"/>
          <a:chExt cx="0" cy="0"/>
        </a:xfrm>
      </p:grpSpPr>
      <p:sp>
        <p:nvSpPr>
          <p:cNvPr id="39" name="Google Shape;39;p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0" name="Google Shape;40;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Google Shape;44;p5"/>
          <p:cNvSpPr txBox="1"/>
          <p:nvPr>
            <p:ph idx="12" type="sldNum"/>
          </p:nvPr>
        </p:nvSpPr>
        <p:spPr>
          <a:xfrm>
            <a:off x="6500813" y="6492875"/>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5" name="Shape 45"/>
        <p:cNvGrpSpPr/>
        <p:nvPr/>
      </p:nvGrpSpPr>
      <p:grpSpPr>
        <a:xfrm>
          <a:off x="0" y="0"/>
          <a:ext cx="0" cy="0"/>
          <a:chOff x="0" y="0"/>
          <a:chExt cx="0" cy="0"/>
        </a:xfrm>
      </p:grpSpPr>
      <p:sp>
        <p:nvSpPr>
          <p:cNvPr id="46" name="Google Shape;46;p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7" name="Google Shape;47;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8" name="Google Shape;48;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9" name="Google Shape;49;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0" name="Google Shape;50;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1" name="Google Shape;51;p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Google Shape;53;p6"/>
          <p:cNvSpPr txBox="1"/>
          <p:nvPr>
            <p:ph idx="12" type="sldNum"/>
          </p:nvPr>
        </p:nvSpPr>
        <p:spPr>
          <a:xfrm>
            <a:off x="6500813" y="6492875"/>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4" name="Shape 54"/>
        <p:cNvGrpSpPr/>
        <p:nvPr/>
      </p:nvGrpSpPr>
      <p:grpSpPr>
        <a:xfrm>
          <a:off x="0" y="0"/>
          <a:ext cx="0" cy="0"/>
          <a:chOff x="0" y="0"/>
          <a:chExt cx="0" cy="0"/>
        </a:xfrm>
      </p:grpSpPr>
      <p:sp>
        <p:nvSpPr>
          <p:cNvPr id="55" name="Google Shape;55;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6" name="Google Shape;5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7"/>
          <p:cNvSpPr txBox="1"/>
          <p:nvPr>
            <p:ph idx="12" type="sldNum"/>
          </p:nvPr>
        </p:nvSpPr>
        <p:spPr>
          <a:xfrm>
            <a:off x="6500813" y="6492875"/>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9" name="Shape 59"/>
        <p:cNvGrpSpPr/>
        <p:nvPr/>
      </p:nvGrpSpPr>
      <p:grpSpPr>
        <a:xfrm>
          <a:off x="0" y="0"/>
          <a:ext cx="0" cy="0"/>
          <a:chOff x="0" y="0"/>
          <a:chExt cx="0" cy="0"/>
        </a:xfrm>
      </p:grpSpPr>
      <p:sp>
        <p:nvSpPr>
          <p:cNvPr id="60" name="Google Shape;60;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8"/>
          <p:cNvSpPr txBox="1"/>
          <p:nvPr>
            <p:ph idx="12" type="sldNum"/>
          </p:nvPr>
        </p:nvSpPr>
        <p:spPr>
          <a:xfrm>
            <a:off x="6500813" y="6492875"/>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3" name="Shape 63"/>
        <p:cNvGrpSpPr/>
        <p:nvPr/>
      </p:nvGrpSpPr>
      <p:grpSpPr>
        <a:xfrm>
          <a:off x="0" y="0"/>
          <a:ext cx="0" cy="0"/>
          <a:chOff x="0" y="0"/>
          <a:chExt cx="0" cy="0"/>
        </a:xfrm>
      </p:grpSpPr>
      <p:sp>
        <p:nvSpPr>
          <p:cNvPr id="64" name="Google Shape;64;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5" name="Google Shape;65;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7" name="Google Shape;67;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9"/>
          <p:cNvSpPr txBox="1"/>
          <p:nvPr>
            <p:ph idx="12" type="sldNum"/>
          </p:nvPr>
        </p:nvSpPr>
        <p:spPr>
          <a:xfrm>
            <a:off x="6500813" y="6492875"/>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0" name="Shape 70"/>
        <p:cNvGrpSpPr/>
        <p:nvPr/>
      </p:nvGrpSpPr>
      <p:grpSpPr>
        <a:xfrm>
          <a:off x="0" y="0"/>
          <a:ext cx="0" cy="0"/>
          <a:chOff x="0" y="0"/>
          <a:chExt cx="0" cy="0"/>
        </a:xfrm>
      </p:grpSpPr>
      <p:sp>
        <p:nvSpPr>
          <p:cNvPr id="71" name="Google Shape;71;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2" name="Google Shape;72;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 name="Google Shape;73;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74" name="Google Shape;74;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0"/>
          <p:cNvSpPr txBox="1"/>
          <p:nvPr>
            <p:ph idx="12" type="sldNum"/>
          </p:nvPr>
        </p:nvSpPr>
        <p:spPr>
          <a:xfrm>
            <a:off x="6500813" y="6492875"/>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6.xml"/><Relationship Id="rId10" Type="http://schemas.openxmlformats.org/officeDocument/2006/relationships/slideLayout" Target="../slideLayouts/slideLayout5.xml"/><Relationship Id="rId13" Type="http://schemas.openxmlformats.org/officeDocument/2006/relationships/slideLayout" Target="../slideLayouts/slideLayout8.xml"/><Relationship Id="rId12" Type="http://schemas.openxmlformats.org/officeDocument/2006/relationships/slideLayout" Target="../slideLayouts/slideLayout7.xml"/><Relationship Id="rId1" Type="http://schemas.openxmlformats.org/officeDocument/2006/relationships/image" Target="../media/image3.jpg"/><Relationship Id="rId2" Type="http://schemas.openxmlformats.org/officeDocument/2006/relationships/image" Target="../media/image34.png"/><Relationship Id="rId3" Type="http://schemas.openxmlformats.org/officeDocument/2006/relationships/image" Target="../media/image2.jpg"/><Relationship Id="rId4" Type="http://schemas.openxmlformats.org/officeDocument/2006/relationships/image" Target="../media/image6.jp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7.png"/><Relationship Id="rId6" Type="http://schemas.openxmlformats.org/officeDocument/2006/relationships/slideLayout" Target="../slideLayouts/slideLayout1.xml"/><Relationship Id="rId18" Type="http://schemas.openxmlformats.org/officeDocument/2006/relationships/theme" Target="../theme/theme1.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image" Target="../media/image10.png"/><Relationship Id="rId2" Type="http://schemas.openxmlformats.org/officeDocument/2006/relationships/image" Target="../media/image2.jpg"/><Relationship Id="rId3" Type="http://schemas.openxmlformats.org/officeDocument/2006/relationships/image" Target="../media/image1.jpg"/><Relationship Id="rId4" Type="http://schemas.openxmlformats.org/officeDocument/2006/relationships/image" Target="../media/image4.png"/><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theme" Target="../theme/theme3.xml"/><Relationship Id="rId16" Type="http://schemas.openxmlformats.org/officeDocument/2006/relationships/slideLayout" Target="../slideLayouts/slideLayout23.xml"/><Relationship Id="rId5" Type="http://schemas.openxmlformats.org/officeDocument/2006/relationships/image" Target="../media/image8.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179512" y="6021288"/>
            <a:ext cx="8856984" cy="83671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1"/>
          <p:cNvSpPr/>
          <p:nvPr/>
        </p:nvSpPr>
        <p:spPr>
          <a:xfrm>
            <a:off x="5436096" y="116632"/>
            <a:ext cx="3456384" cy="50405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2" name="Google Shape;12;p1"/>
          <p:cNvGrpSpPr/>
          <p:nvPr/>
        </p:nvGrpSpPr>
        <p:grpSpPr>
          <a:xfrm>
            <a:off x="323528" y="1412776"/>
            <a:ext cx="8387460" cy="5157486"/>
            <a:chOff x="323528" y="1412776"/>
            <a:chExt cx="8387460" cy="5157486"/>
          </a:xfrm>
        </p:grpSpPr>
        <p:pic>
          <p:nvPicPr>
            <p:cNvPr descr="Logo ministra aprobado-01.png" id="13" name="Google Shape;13;p1"/>
            <p:cNvPicPr preferRelativeResize="0"/>
            <p:nvPr/>
          </p:nvPicPr>
          <p:blipFill rotWithShape="1">
            <a:blip r:embed="rId2">
              <a:alphaModFix/>
            </a:blip>
            <a:srcRect b="0" l="0" r="0" t="0"/>
            <a:stretch/>
          </p:blipFill>
          <p:spPr>
            <a:xfrm>
              <a:off x="323528" y="1412776"/>
              <a:ext cx="8300890" cy="4190616"/>
            </a:xfrm>
            <a:prstGeom prst="rect">
              <a:avLst/>
            </a:prstGeom>
            <a:noFill/>
            <a:ln>
              <a:noFill/>
            </a:ln>
          </p:spPr>
        </p:pic>
        <p:grpSp>
          <p:nvGrpSpPr>
            <p:cNvPr id="14" name="Google Shape;14;p1"/>
            <p:cNvGrpSpPr/>
            <p:nvPr/>
          </p:nvGrpSpPr>
          <p:grpSpPr>
            <a:xfrm>
              <a:off x="4677899" y="5733256"/>
              <a:ext cx="4033089" cy="837006"/>
              <a:chOff x="6094218" y="5823564"/>
              <a:chExt cx="2904005" cy="602682"/>
            </a:xfrm>
          </p:grpSpPr>
          <p:pic>
            <p:nvPicPr>
              <p:cNvPr id="15" name="Google Shape;15;p1"/>
              <p:cNvPicPr preferRelativeResize="0"/>
              <p:nvPr/>
            </p:nvPicPr>
            <p:blipFill rotWithShape="1">
              <a:blip r:embed="rId3">
                <a:alphaModFix/>
              </a:blip>
              <a:srcRect b="14063" l="0" r="0" t="9568"/>
              <a:stretch/>
            </p:blipFill>
            <p:spPr>
              <a:xfrm>
                <a:off x="7494184" y="5823564"/>
                <a:ext cx="1504039" cy="602682"/>
              </a:xfrm>
              <a:prstGeom prst="rect">
                <a:avLst/>
              </a:prstGeom>
              <a:noFill/>
              <a:ln>
                <a:noFill/>
              </a:ln>
            </p:spPr>
          </p:pic>
          <p:pic>
            <p:nvPicPr>
              <p:cNvPr id="16" name="Google Shape;16;p1"/>
              <p:cNvPicPr preferRelativeResize="0"/>
              <p:nvPr/>
            </p:nvPicPr>
            <p:blipFill rotWithShape="1">
              <a:blip r:embed="rId4">
                <a:alphaModFix/>
              </a:blip>
              <a:srcRect b="34854" l="0" r="0" t="30290"/>
              <a:stretch/>
            </p:blipFill>
            <p:spPr>
              <a:xfrm>
                <a:off x="6094218" y="5949280"/>
                <a:ext cx="1479218" cy="398402"/>
              </a:xfrm>
              <a:prstGeom prst="rect">
                <a:avLst/>
              </a:prstGeom>
              <a:noFill/>
              <a:ln>
                <a:noFill/>
              </a:ln>
            </p:spPr>
          </p:pic>
        </p:grpSp>
        <p:pic>
          <p:nvPicPr>
            <p:cNvPr descr="C:\Users\chernandez\AppData\Local\Microsoft\Windows\Temporary Internet Files\Content.Outlook\7URS41R9\VICEPRESIDENCIA-01.png" id="17" name="Google Shape;17;p1"/>
            <p:cNvPicPr preferRelativeResize="0"/>
            <p:nvPr/>
          </p:nvPicPr>
          <p:blipFill rotWithShape="1">
            <a:blip r:embed="rId5">
              <a:alphaModFix/>
            </a:blip>
            <a:srcRect b="0" l="0" r="0" t="0"/>
            <a:stretch/>
          </p:blipFill>
          <p:spPr>
            <a:xfrm>
              <a:off x="2095501" y="5949280"/>
              <a:ext cx="2692524" cy="471965"/>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pic>
        <p:nvPicPr>
          <p:cNvPr id="99" name="Google Shape;99;p14"/>
          <p:cNvPicPr preferRelativeResize="0"/>
          <p:nvPr/>
        </p:nvPicPr>
        <p:blipFill rotWithShape="1">
          <a:blip r:embed="rId1">
            <a:alphaModFix/>
          </a:blip>
          <a:srcRect b="48114" l="13448" r="9223" t="44368"/>
          <a:stretch/>
        </p:blipFill>
        <p:spPr>
          <a:xfrm>
            <a:off x="0" y="5741566"/>
            <a:ext cx="9160694" cy="711770"/>
          </a:xfrm>
          <a:prstGeom prst="rect">
            <a:avLst/>
          </a:prstGeom>
          <a:noFill/>
          <a:ln>
            <a:noFill/>
          </a:ln>
        </p:spPr>
      </p:pic>
      <p:grpSp>
        <p:nvGrpSpPr>
          <p:cNvPr id="100" name="Google Shape;100;p14"/>
          <p:cNvGrpSpPr/>
          <p:nvPr/>
        </p:nvGrpSpPr>
        <p:grpSpPr>
          <a:xfrm>
            <a:off x="3995936" y="6210694"/>
            <a:ext cx="5112568" cy="602682"/>
            <a:chOff x="4031804" y="6210694"/>
            <a:chExt cx="5112568" cy="602682"/>
          </a:xfrm>
        </p:grpSpPr>
        <p:pic>
          <p:nvPicPr>
            <p:cNvPr id="101" name="Google Shape;101;p14"/>
            <p:cNvPicPr preferRelativeResize="0"/>
            <p:nvPr/>
          </p:nvPicPr>
          <p:blipFill rotWithShape="1">
            <a:blip r:embed="rId2">
              <a:alphaModFix/>
            </a:blip>
            <a:srcRect b="14063" l="0" r="0" t="9568"/>
            <a:stretch/>
          </p:blipFill>
          <p:spPr>
            <a:xfrm>
              <a:off x="7640333" y="6210694"/>
              <a:ext cx="1504039" cy="602682"/>
            </a:xfrm>
            <a:prstGeom prst="rect">
              <a:avLst/>
            </a:prstGeom>
            <a:noFill/>
            <a:ln>
              <a:noFill/>
            </a:ln>
          </p:spPr>
        </p:pic>
        <p:pic>
          <p:nvPicPr>
            <p:cNvPr id="102" name="Google Shape;102;p14"/>
            <p:cNvPicPr preferRelativeResize="0"/>
            <p:nvPr/>
          </p:nvPicPr>
          <p:blipFill rotWithShape="1">
            <a:blip r:embed="rId3">
              <a:alphaModFix/>
            </a:blip>
            <a:srcRect b="34854" l="0" r="0" t="30290"/>
            <a:stretch/>
          </p:blipFill>
          <p:spPr>
            <a:xfrm>
              <a:off x="5402361" y="6408418"/>
              <a:ext cx="1479218" cy="398402"/>
            </a:xfrm>
            <a:prstGeom prst="rect">
              <a:avLst/>
            </a:prstGeom>
            <a:noFill/>
            <a:ln>
              <a:noFill/>
            </a:ln>
          </p:spPr>
        </p:pic>
        <p:pic>
          <p:nvPicPr>
            <p:cNvPr descr="Logo ministra aprobado-01.png" id="103" name="Google Shape;103;p14"/>
            <p:cNvPicPr preferRelativeResize="0"/>
            <p:nvPr/>
          </p:nvPicPr>
          <p:blipFill rotWithShape="1">
            <a:blip r:embed="rId4">
              <a:alphaModFix/>
            </a:blip>
            <a:srcRect b="0" l="0" r="0" t="0"/>
            <a:stretch/>
          </p:blipFill>
          <p:spPr>
            <a:xfrm>
              <a:off x="6914529" y="6408418"/>
              <a:ext cx="768648" cy="388044"/>
            </a:xfrm>
            <a:prstGeom prst="rect">
              <a:avLst/>
            </a:prstGeom>
            <a:noFill/>
            <a:ln>
              <a:noFill/>
            </a:ln>
          </p:spPr>
        </p:pic>
        <p:pic>
          <p:nvPicPr>
            <p:cNvPr descr="C:\Users\chernandez\AppData\Local\Microsoft\Windows\Temporary Internet Files\Content.Outlook\7URS41R9\VICEPRESIDENCIA-01.png" id="104" name="Google Shape;104;p14"/>
            <p:cNvPicPr preferRelativeResize="0"/>
            <p:nvPr/>
          </p:nvPicPr>
          <p:blipFill rotWithShape="1">
            <a:blip r:embed="rId5">
              <a:alphaModFix/>
            </a:blip>
            <a:srcRect b="0" l="0" r="0" t="0"/>
            <a:stretch/>
          </p:blipFill>
          <p:spPr>
            <a:xfrm>
              <a:off x="4031804" y="6453336"/>
              <a:ext cx="1511598" cy="264964"/>
            </a:xfrm>
            <a:prstGeom prst="rect">
              <a:avLst/>
            </a:prstGeom>
            <a:noFill/>
            <a:ln>
              <a:noFill/>
            </a:ln>
          </p:spPr>
        </p:pic>
      </p:grpSp>
      <p:sp>
        <p:nvSpPr>
          <p:cNvPr id="105" name="Google Shape;105;p14"/>
          <p:cNvSpPr/>
          <p:nvPr/>
        </p:nvSpPr>
        <p:spPr>
          <a:xfrm>
            <a:off x="0" y="0"/>
            <a:ext cx="9144000" cy="476672"/>
          </a:xfrm>
          <a:prstGeom prst="rect">
            <a:avLst/>
          </a:prstGeom>
          <a:solidFill>
            <a:srgbClr val="0033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31.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cronograma.xlsx" TargetMode="Externa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63.png"/><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9.png"/><Relationship Id="rId4" Type="http://schemas.openxmlformats.org/officeDocument/2006/relationships/image" Target="../media/image67.png"/><Relationship Id="rId9" Type="http://schemas.openxmlformats.org/officeDocument/2006/relationships/image" Target="../media/image55.png"/><Relationship Id="rId5" Type="http://schemas.openxmlformats.org/officeDocument/2006/relationships/image" Target="../media/image58.png"/><Relationship Id="rId6" Type="http://schemas.openxmlformats.org/officeDocument/2006/relationships/image" Target="../media/image65.png"/><Relationship Id="rId7" Type="http://schemas.openxmlformats.org/officeDocument/2006/relationships/image" Target="../media/image64.png"/><Relationship Id="rId8"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72.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70.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67.png"/><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56.png"/><Relationship Id="rId8"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78.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78.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82.png"/><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nvSpPr>
        <p:spPr>
          <a:xfrm>
            <a:off x="3635896" y="620688"/>
            <a:ext cx="5040560" cy="18158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dk1"/>
                </a:solidFill>
                <a:latin typeface="Arial"/>
                <a:ea typeface="Arial"/>
                <a:cs typeface="Arial"/>
                <a:sym typeface="Arial"/>
              </a:rPr>
              <a:t>PRESENTACIÓN VISIÓN SISTEMAS DE INFORMACIÓN SECTOR TRANSPORTE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108426" y="31173"/>
            <a:ext cx="8928070" cy="397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b="1" lang="en-US" sz="1800">
                <a:solidFill>
                  <a:schemeClr val="lt1"/>
                </a:solidFill>
                <a:latin typeface="Arial"/>
                <a:ea typeface="Arial"/>
                <a:cs typeface="Arial"/>
                <a:sym typeface="Arial"/>
              </a:rPr>
              <a:t>2. LEYES Y SOPORTES ITS  -  GOBIERNO EN LINEA</a:t>
            </a:r>
            <a:endParaRPr b="1" sz="1600">
              <a:solidFill>
                <a:schemeClr val="lt1"/>
              </a:solidFill>
              <a:latin typeface="Arial"/>
              <a:ea typeface="Arial"/>
              <a:cs typeface="Arial"/>
              <a:sym typeface="Arial"/>
            </a:endParaRPr>
          </a:p>
        </p:txBody>
      </p:sp>
      <p:sp>
        <p:nvSpPr>
          <p:cNvPr id="249" name="Google Shape;249;p35"/>
          <p:cNvSpPr/>
          <p:nvPr/>
        </p:nvSpPr>
        <p:spPr>
          <a:xfrm>
            <a:off x="313525" y="1528653"/>
            <a:ext cx="8496944" cy="40626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Promover el uso y apropiación de las Tecnologías de la Información y las Comunicaciones entre los ciudadanos, las empresas, el Gobierno y demás instancias nacionales como soporte del desarrollo social, económico y político de la Nación.</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Objeto: </a:t>
            </a:r>
            <a:r>
              <a:rPr lang="en-US" sz="1600">
                <a:solidFill>
                  <a:schemeClr val="dk1"/>
                </a:solidFill>
                <a:latin typeface="Arial"/>
                <a:ea typeface="Arial"/>
                <a:cs typeface="Arial"/>
                <a:sym typeface="Arial"/>
              </a:rPr>
              <a:t>Definir los lineamientos, instrumentos y plazos de la estrategia de Gobierno en Línea para garantizar el máximo aprovechamiento de las Tecnologías de la Información y las Comunicaciones, con el fin de contribuir con la construcción de un Estado abierto, más eficiente, más transparente y más productivo y que preste mejores servicios con la colaboración de toda la sociedad.</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Arquitectura Empresarial</a:t>
            </a:r>
            <a:r>
              <a:rPr lang="en-US" sz="1600">
                <a:solidFill>
                  <a:schemeClr val="dk1"/>
                </a:solidFill>
                <a:latin typeface="Arial"/>
                <a:ea typeface="Arial"/>
                <a:cs typeface="Arial"/>
                <a:sym typeface="Arial"/>
              </a:rPr>
              <a:t>: Es una práctica estratégica que consiste en analizar integralmente las entidades desde diferentes perspectivas o dimensiones, con el propósito de obtener, evaluar y diagnosticar su estado actual y establecer la transformación necesaria. El objetivo es generar valor a través de las Tecnologías de la Información para que se ayude a materializar la visión de la entidad</a:t>
            </a:r>
            <a:endParaRPr/>
          </a:p>
          <a:p>
            <a:pPr indent="0" lvl="0" marL="0" marR="0" rtl="0" algn="l">
              <a:spcBef>
                <a:spcPts val="0"/>
              </a:spcBef>
              <a:spcAft>
                <a:spcPts val="0"/>
              </a:spcAft>
              <a:buClr>
                <a:schemeClr val="dk1"/>
              </a:buClr>
              <a:buSzPts val="1600"/>
              <a:buFont typeface="Arial"/>
              <a:buNone/>
            </a:pPr>
            <a:r>
              <a:t/>
            </a:r>
            <a:endParaRPr b="0" i="0" sz="1600">
              <a:solidFill>
                <a:srgbClr val="333333"/>
              </a:solidFill>
              <a:latin typeface="Arial"/>
              <a:ea typeface="Arial"/>
              <a:cs typeface="Arial"/>
              <a:sym typeface="Arial"/>
            </a:endParaRPr>
          </a:p>
        </p:txBody>
      </p:sp>
      <p:pic>
        <p:nvPicPr>
          <p:cNvPr id="250" name="Google Shape;250;p35"/>
          <p:cNvPicPr preferRelativeResize="0"/>
          <p:nvPr/>
        </p:nvPicPr>
        <p:blipFill rotWithShape="1">
          <a:blip r:embed="rId3">
            <a:alphaModFix/>
          </a:blip>
          <a:srcRect b="0" l="0" r="0" t="0"/>
          <a:stretch/>
        </p:blipFill>
        <p:spPr>
          <a:xfrm>
            <a:off x="6372200" y="596201"/>
            <a:ext cx="2304256" cy="592969"/>
          </a:xfrm>
          <a:prstGeom prst="rect">
            <a:avLst/>
          </a:prstGeom>
          <a:noFill/>
          <a:ln>
            <a:noFill/>
          </a:ln>
        </p:spPr>
      </p:pic>
      <p:sp>
        <p:nvSpPr>
          <p:cNvPr id="251" name="Google Shape;251;p35"/>
          <p:cNvSpPr/>
          <p:nvPr/>
        </p:nvSpPr>
        <p:spPr>
          <a:xfrm>
            <a:off x="322099" y="738655"/>
            <a:ext cx="576206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DECRETO 2573 DE 2014 (GOBIERNO EN LÍNEA)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p:nvPr/>
        </p:nvSpPr>
        <p:spPr>
          <a:xfrm>
            <a:off x="107504" y="44624"/>
            <a:ext cx="89289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 LEYES Y SOPORTES ITS   -   GOBIERNO EN LINEA</a:t>
            </a:r>
            <a:endParaRPr sz="1600">
              <a:solidFill>
                <a:schemeClr val="lt1"/>
              </a:solidFill>
              <a:latin typeface="Arial"/>
              <a:ea typeface="Arial"/>
              <a:cs typeface="Arial"/>
              <a:sym typeface="Arial"/>
            </a:endParaRPr>
          </a:p>
        </p:txBody>
      </p:sp>
      <p:pic>
        <p:nvPicPr>
          <p:cNvPr id="257" name="Google Shape;257;p36"/>
          <p:cNvPicPr preferRelativeResize="0"/>
          <p:nvPr/>
        </p:nvPicPr>
        <p:blipFill rotWithShape="1">
          <a:blip r:embed="rId3">
            <a:alphaModFix/>
          </a:blip>
          <a:srcRect b="0" l="0" r="0" t="0"/>
          <a:stretch/>
        </p:blipFill>
        <p:spPr>
          <a:xfrm>
            <a:off x="3851920" y="2204864"/>
            <a:ext cx="5106734" cy="3588899"/>
          </a:xfrm>
          <a:prstGeom prst="rect">
            <a:avLst/>
          </a:prstGeom>
          <a:noFill/>
          <a:ln>
            <a:noFill/>
          </a:ln>
        </p:spPr>
      </p:pic>
      <p:pic>
        <p:nvPicPr>
          <p:cNvPr id="258" name="Google Shape;258;p36"/>
          <p:cNvPicPr preferRelativeResize="0"/>
          <p:nvPr/>
        </p:nvPicPr>
        <p:blipFill rotWithShape="1">
          <a:blip r:embed="rId4">
            <a:alphaModFix/>
          </a:blip>
          <a:srcRect b="0" l="0" r="0" t="0"/>
          <a:stretch/>
        </p:blipFill>
        <p:spPr>
          <a:xfrm>
            <a:off x="101757" y="620688"/>
            <a:ext cx="5345183" cy="2981761"/>
          </a:xfrm>
          <a:prstGeom prst="rect">
            <a:avLst/>
          </a:prstGeom>
          <a:noFill/>
          <a:ln>
            <a:noFill/>
          </a:ln>
        </p:spPr>
      </p:pic>
      <p:sp>
        <p:nvSpPr>
          <p:cNvPr id="259" name="Google Shape;259;p36"/>
          <p:cNvSpPr/>
          <p:nvPr/>
        </p:nvSpPr>
        <p:spPr>
          <a:xfrm>
            <a:off x="5940152" y="1186037"/>
            <a:ext cx="288032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INTEROPERABILIDAD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nvSpPr>
        <p:spPr>
          <a:xfrm>
            <a:off x="322099" y="1371415"/>
            <a:ext cx="8208911"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Componentes para desarrollo de la estrategia:</a:t>
            </a:r>
            <a:endParaRPr/>
          </a:p>
          <a:p>
            <a:pPr indent="-184150" lvl="0" marL="285750" marR="0" rtl="0" algn="l">
              <a:spcBef>
                <a:spcPts val="0"/>
              </a:spcBef>
              <a:spcAft>
                <a:spcPts val="0"/>
              </a:spcAft>
              <a:buClr>
                <a:schemeClr val="dk1"/>
              </a:buClr>
              <a:buSzPts val="1600"/>
              <a:buFont typeface="Arial"/>
              <a:buNone/>
            </a:pPr>
            <a:r>
              <a:t/>
            </a:r>
            <a:endParaRPr b="1" sz="1600">
              <a:solidFill>
                <a:schemeClr val="dk1"/>
              </a:solidFill>
              <a:latin typeface="Arial"/>
              <a:ea typeface="Arial"/>
              <a:cs typeface="Arial"/>
              <a:sym typeface="Arial"/>
            </a:endParaRPr>
          </a:p>
          <a:p>
            <a:pPr indent="-285750" lvl="1" marL="742950" marR="0" rtl="0" algn="just">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TIC para Servicios. </a:t>
            </a:r>
            <a:r>
              <a:rPr b="0" i="0" lang="en-US" sz="1600" u="none" cap="none" strike="noStrike">
                <a:solidFill>
                  <a:schemeClr val="dk1"/>
                </a:solidFill>
                <a:latin typeface="Arial"/>
                <a:ea typeface="Arial"/>
                <a:cs typeface="Arial"/>
                <a:sym typeface="Arial"/>
              </a:rPr>
              <a:t>Provisión de trámites y servicios a través de medios electrónicos, enfocados a dar solución a las principales necesidades de los ciudadanos y empresas.</a:t>
            </a:r>
            <a:endParaRPr/>
          </a:p>
          <a:p>
            <a:pPr indent="-184150" lvl="1" marL="742950" marR="0" rtl="0" algn="just">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85750" lvl="1" marL="742950" marR="0" rtl="0" algn="just">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TIC para el Gobierno abierto. </a:t>
            </a:r>
            <a:r>
              <a:rPr b="0" i="0" lang="en-US" sz="1600" u="none" cap="none" strike="noStrike">
                <a:solidFill>
                  <a:schemeClr val="dk1"/>
                </a:solidFill>
                <a:latin typeface="Arial"/>
                <a:ea typeface="Arial"/>
                <a:cs typeface="Arial"/>
                <a:sym typeface="Arial"/>
              </a:rPr>
              <a:t>Construcción de un Estado más transparente, participativo y colaborativo involucrando a los diferentes actores.</a:t>
            </a:r>
            <a:endParaRPr/>
          </a:p>
          <a:p>
            <a:pPr indent="-184150" lvl="1" marL="742950" marR="0" rtl="0" algn="just">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85750" lvl="1" marL="742950" marR="0" rtl="0" algn="just">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TIC para la Gestión. </a:t>
            </a:r>
            <a:r>
              <a:rPr b="0" i="0" lang="en-US" sz="1600" u="none" cap="none" strike="noStrike">
                <a:solidFill>
                  <a:schemeClr val="dk1"/>
                </a:solidFill>
                <a:latin typeface="Arial"/>
                <a:ea typeface="Arial"/>
                <a:cs typeface="Arial"/>
                <a:sym typeface="Arial"/>
              </a:rPr>
              <a:t>Mejora de procesos internos, intercambio de información y su aprovechamiento para hacer más eficaz la gestión administrativa entre instituciones de Gobierno.</a:t>
            </a:r>
            <a:endParaRPr/>
          </a:p>
          <a:p>
            <a:pPr indent="-184150" lvl="1" marL="742950" marR="0" rtl="0" algn="just">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85750" lvl="1" marL="742950" marR="0" rtl="0" algn="just">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Seguridad y privacidad de la Información. </a:t>
            </a:r>
            <a:r>
              <a:rPr b="0" i="0" lang="en-US" sz="1600" u="none" cap="none" strike="noStrike">
                <a:solidFill>
                  <a:schemeClr val="dk1"/>
                </a:solidFill>
                <a:latin typeface="Arial"/>
                <a:ea typeface="Arial"/>
                <a:cs typeface="Arial"/>
                <a:sym typeface="Arial"/>
              </a:rPr>
              <a:t>Proteger la información y los sistemas de información, del acceso, uso, divulgación, interrupción o destrucción no autorizada.</a:t>
            </a:r>
            <a:endParaRPr/>
          </a:p>
        </p:txBody>
      </p:sp>
      <p:sp>
        <p:nvSpPr>
          <p:cNvPr id="265" name="Google Shape;265;p37"/>
          <p:cNvSpPr/>
          <p:nvPr/>
        </p:nvSpPr>
        <p:spPr>
          <a:xfrm>
            <a:off x="107504" y="44624"/>
            <a:ext cx="89289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 LEYES Y SOPORTES ITS   -   GOBIERNO EN LINEA</a:t>
            </a:r>
            <a:endParaRPr sz="1600">
              <a:solidFill>
                <a:schemeClr val="lt1"/>
              </a:solidFill>
              <a:latin typeface="Arial"/>
              <a:ea typeface="Arial"/>
              <a:cs typeface="Arial"/>
              <a:sym typeface="Arial"/>
            </a:endParaRPr>
          </a:p>
        </p:txBody>
      </p:sp>
      <p:pic>
        <p:nvPicPr>
          <p:cNvPr id="266" name="Google Shape;266;p37"/>
          <p:cNvPicPr preferRelativeResize="0"/>
          <p:nvPr/>
        </p:nvPicPr>
        <p:blipFill rotWithShape="1">
          <a:blip r:embed="rId3">
            <a:alphaModFix/>
          </a:blip>
          <a:srcRect b="0" l="0" r="0" t="0"/>
          <a:stretch/>
        </p:blipFill>
        <p:spPr>
          <a:xfrm>
            <a:off x="6732240" y="596201"/>
            <a:ext cx="2304256" cy="592969"/>
          </a:xfrm>
          <a:prstGeom prst="rect">
            <a:avLst/>
          </a:prstGeom>
          <a:noFill/>
          <a:ln>
            <a:noFill/>
          </a:ln>
        </p:spPr>
      </p:pic>
      <p:sp>
        <p:nvSpPr>
          <p:cNvPr id="267" name="Google Shape;267;p37"/>
          <p:cNvSpPr/>
          <p:nvPr/>
        </p:nvSpPr>
        <p:spPr>
          <a:xfrm>
            <a:off x="1187624" y="726295"/>
            <a:ext cx="576206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DECRETO 2573 DE 2014 (GOBIERNO EN LÍNEA)</a:t>
            </a:r>
            <a:endParaRPr/>
          </a:p>
        </p:txBody>
      </p:sp>
      <p:pic>
        <p:nvPicPr>
          <p:cNvPr id="268" name="Google Shape;268;p37"/>
          <p:cNvPicPr preferRelativeResize="0"/>
          <p:nvPr/>
        </p:nvPicPr>
        <p:blipFill rotWithShape="1">
          <a:blip r:embed="rId4">
            <a:alphaModFix/>
          </a:blip>
          <a:srcRect b="84148" l="82418" r="0" t="0"/>
          <a:stretch/>
        </p:blipFill>
        <p:spPr>
          <a:xfrm>
            <a:off x="107504" y="660988"/>
            <a:ext cx="898261" cy="5682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p:nvPr/>
        </p:nvSpPr>
        <p:spPr>
          <a:xfrm>
            <a:off x="107504" y="44624"/>
            <a:ext cx="864096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 LEYES Y SOPORTES ITS   - GOBIERNO EN LINEA</a:t>
            </a:r>
            <a:endParaRPr sz="1600">
              <a:solidFill>
                <a:schemeClr val="lt1"/>
              </a:solidFill>
              <a:latin typeface="Arial"/>
              <a:ea typeface="Arial"/>
              <a:cs typeface="Arial"/>
              <a:sym typeface="Arial"/>
            </a:endParaRPr>
          </a:p>
        </p:txBody>
      </p:sp>
      <p:sp>
        <p:nvSpPr>
          <p:cNvPr id="274" name="Google Shape;274;p38"/>
          <p:cNvSpPr txBox="1"/>
          <p:nvPr/>
        </p:nvSpPr>
        <p:spPr>
          <a:xfrm>
            <a:off x="323528" y="980728"/>
            <a:ext cx="8208911" cy="403187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rgbClr val="000000"/>
                </a:solidFill>
                <a:latin typeface="Arial"/>
                <a:ea typeface="Arial"/>
                <a:cs typeface="Arial"/>
                <a:sym typeface="Arial"/>
              </a:rPr>
              <a:t>ESTRATEGIA GOBIERNO EN LÍNEA (Decreto 2573 de Diciembre 2014)</a:t>
            </a:r>
            <a:endParaRPr/>
          </a:p>
          <a:p>
            <a:pPr indent="0" lvl="0" marL="0" marR="0" rtl="0" algn="just">
              <a:spcBef>
                <a:spcPts val="0"/>
              </a:spcBef>
              <a:spcAft>
                <a:spcPts val="0"/>
              </a:spcAft>
              <a:buNone/>
            </a:pPr>
            <a:r>
              <a:t/>
            </a:r>
            <a:endParaRPr b="1" sz="1600">
              <a:solidFill>
                <a:srgbClr val="000000"/>
              </a:solidFill>
              <a:latin typeface="Arial"/>
              <a:ea typeface="Arial"/>
              <a:cs typeface="Arial"/>
              <a:sym typeface="Arial"/>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Garantizar el máximo aprovechamiento de las Tecnologías de la Información y las Comunicaciones, con el fin de contribuir con la construcción de un Estado abierto, más eficiente, más transparente y más participativo y que preste mejores servicios con la colaboración de toda la sociedad</a:t>
            </a:r>
            <a:r>
              <a:rPr lang="en-US" sz="1600">
                <a:solidFill>
                  <a:srgbClr val="000000"/>
                </a:solidFill>
                <a:latin typeface="Arial"/>
                <a:ea typeface="Arial"/>
                <a:cs typeface="Arial"/>
                <a:sym typeface="Arial"/>
              </a:rPr>
              <a:t>.</a:t>
            </a:r>
            <a:endParaRPr/>
          </a:p>
          <a:p>
            <a:pPr indent="0" lvl="0" marL="0" marR="0" rtl="0" algn="just">
              <a:spcBef>
                <a:spcPts val="0"/>
              </a:spcBef>
              <a:spcAft>
                <a:spcPts val="0"/>
              </a:spcAft>
              <a:buNone/>
            </a:pPr>
            <a:r>
              <a:t/>
            </a:r>
            <a:endParaRPr sz="1600">
              <a:solidFill>
                <a:srgbClr val="000000"/>
              </a:solidFill>
              <a:latin typeface="Arial"/>
              <a:ea typeface="Arial"/>
              <a:cs typeface="Arial"/>
              <a:sym typeface="Arial"/>
            </a:endParaRPr>
          </a:p>
          <a:p>
            <a:pPr indent="0" lvl="0" marL="0" marR="0" rtl="0" algn="just">
              <a:spcBef>
                <a:spcPts val="0"/>
              </a:spcBef>
              <a:spcAft>
                <a:spcPts val="0"/>
              </a:spcAft>
              <a:buNone/>
            </a:pPr>
            <a:r>
              <a:rPr b="1" lang="en-US" sz="1600">
                <a:solidFill>
                  <a:srgbClr val="000000"/>
                </a:solidFill>
                <a:latin typeface="Arial"/>
                <a:ea typeface="Arial"/>
                <a:cs typeface="Arial"/>
                <a:sym typeface="Arial"/>
              </a:rPr>
              <a:t>PRINCIPIOS Y FUNDAMENTOS DE GEL</a:t>
            </a:r>
            <a:endParaRPr/>
          </a:p>
          <a:p>
            <a:pPr indent="0" lvl="0" marL="0" marR="0" rtl="0" algn="just">
              <a:spcBef>
                <a:spcPts val="0"/>
              </a:spcBef>
              <a:spcAft>
                <a:spcPts val="0"/>
              </a:spcAft>
              <a:buNone/>
            </a:pPr>
            <a:r>
              <a:t/>
            </a:r>
            <a:endParaRPr b="1" sz="1600">
              <a:solidFill>
                <a:srgbClr val="000000"/>
              </a:solidFill>
              <a:latin typeface="Arial"/>
              <a:ea typeface="Arial"/>
              <a:cs typeface="Arial"/>
              <a:sym typeface="Arial"/>
            </a:endParaRPr>
          </a:p>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Excelencia en el servicio al ciudadano</a:t>
            </a:r>
            <a:endParaRPr sz="16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Apertura y reutilización de datos públicos</a:t>
            </a:r>
            <a:endParaRPr/>
          </a:p>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Estandarización</a:t>
            </a:r>
            <a:endParaRPr sz="16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Interoperabilidad</a:t>
            </a:r>
            <a:endParaRPr/>
          </a:p>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Neutralidad tecnológica</a:t>
            </a:r>
            <a:endParaRPr/>
          </a:p>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Innovación</a:t>
            </a:r>
            <a:endParaRPr/>
          </a:p>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Colaboración</a:t>
            </a:r>
            <a:endParaRPr sz="1600">
              <a:solidFill>
                <a:srgbClr val="000000"/>
              </a:solidFill>
              <a:latin typeface="Arial"/>
              <a:ea typeface="Arial"/>
              <a:cs typeface="Arial"/>
              <a:sym typeface="Arial"/>
            </a:endParaRPr>
          </a:p>
        </p:txBody>
      </p:sp>
      <p:pic>
        <p:nvPicPr>
          <p:cNvPr id="275" name="Google Shape;275;p38"/>
          <p:cNvPicPr preferRelativeResize="0"/>
          <p:nvPr/>
        </p:nvPicPr>
        <p:blipFill rotWithShape="1">
          <a:blip r:embed="rId3">
            <a:alphaModFix/>
          </a:blip>
          <a:srcRect b="0" l="0" r="0" t="0"/>
          <a:stretch/>
        </p:blipFill>
        <p:spPr>
          <a:xfrm>
            <a:off x="7852274" y="764704"/>
            <a:ext cx="896190" cy="573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p:nvPr/>
        </p:nvSpPr>
        <p:spPr>
          <a:xfrm>
            <a:off x="35496" y="44624"/>
            <a:ext cx="9289032" cy="36933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1800"/>
              <a:buFont typeface="Calibri"/>
              <a:buAutoNum type="arabicPeriod" startAt="2"/>
            </a:pPr>
            <a:r>
              <a:rPr b="1" lang="en-US" sz="1800">
                <a:solidFill>
                  <a:schemeClr val="lt1"/>
                </a:solidFill>
                <a:latin typeface="Arial"/>
                <a:ea typeface="Arial"/>
                <a:cs typeface="Arial"/>
                <a:sym typeface="Arial"/>
              </a:rPr>
              <a:t>LEYES Y SOPORTES ITS    -     CONVENIOS INTERADMINISTRATIVOS</a:t>
            </a:r>
            <a:endParaRPr/>
          </a:p>
        </p:txBody>
      </p:sp>
      <p:sp>
        <p:nvSpPr>
          <p:cNvPr id="281" name="Google Shape;281;p39"/>
          <p:cNvSpPr txBox="1"/>
          <p:nvPr/>
        </p:nvSpPr>
        <p:spPr>
          <a:xfrm>
            <a:off x="251066" y="764704"/>
            <a:ext cx="8496944" cy="51603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000000"/>
                </a:solidFill>
                <a:latin typeface="Arial"/>
                <a:ea typeface="Arial"/>
                <a:cs typeface="Arial"/>
                <a:sym typeface="Arial"/>
              </a:rPr>
              <a:t>2011 - FIRMA DEL CONVENIO 181/431 </a:t>
            </a:r>
            <a:endParaRPr/>
          </a:p>
          <a:p>
            <a:pPr indent="0" lvl="0" marL="0" marR="0" rtl="0" algn="just">
              <a:spcBef>
                <a:spcPts val="0"/>
              </a:spcBef>
              <a:spcAft>
                <a:spcPts val="0"/>
              </a:spcAft>
              <a:buNone/>
            </a:pPr>
            <a:r>
              <a:rPr b="1" lang="en-US" sz="1800">
                <a:solidFill>
                  <a:srgbClr val="000000"/>
                </a:solidFill>
                <a:latin typeface="Arial"/>
                <a:ea typeface="Arial"/>
                <a:cs typeface="Arial"/>
                <a:sym typeface="Arial"/>
              </a:rPr>
              <a:t>COLCIENCIAS-MINTRANSPORTE</a:t>
            </a:r>
            <a:endParaRPr/>
          </a:p>
          <a:p>
            <a:pPr indent="0" lvl="0" marL="0" marR="0" rtl="0" algn="l">
              <a:spcBef>
                <a:spcPts val="0"/>
              </a:spcBef>
              <a:spcAft>
                <a:spcPts val="0"/>
              </a:spcAft>
              <a:buNone/>
            </a:pPr>
            <a:r>
              <a:t/>
            </a:r>
            <a:endParaRPr b="1" sz="1600">
              <a:solidFill>
                <a:srgbClr val="000000"/>
              </a:solidFill>
              <a:latin typeface="Arial"/>
              <a:ea typeface="Arial"/>
              <a:cs typeface="Arial"/>
              <a:sym typeface="Arial"/>
            </a:endParaRPr>
          </a:p>
          <a:p>
            <a:pPr indent="0" lvl="0" marL="0" marR="0" rtl="0" algn="l">
              <a:spcBef>
                <a:spcPts val="0"/>
              </a:spcBef>
              <a:spcAft>
                <a:spcPts val="0"/>
              </a:spcAft>
              <a:buNone/>
            </a:pPr>
            <a:r>
              <a:rPr b="1" lang="en-US" sz="1600">
                <a:solidFill>
                  <a:srgbClr val="000000"/>
                </a:solidFill>
                <a:latin typeface="Arial"/>
                <a:ea typeface="Arial"/>
                <a:cs typeface="Arial"/>
                <a:sym typeface="Arial"/>
              </a:rPr>
              <a:t>OBJETO</a:t>
            </a:r>
            <a:r>
              <a:rPr lang="en-US" sz="1600">
                <a:solidFill>
                  <a:srgbClr val="000000"/>
                </a:solidFill>
                <a:latin typeface="Arial"/>
                <a:ea typeface="Arial"/>
                <a:cs typeface="Arial"/>
                <a:sym typeface="Arial"/>
              </a:rPr>
              <a:t>:  Aunar esfuerzos técnicos, administrativos y financieros para realizar actividades de tecnología e innovación para el desarrollo de Sistemas Inteligentes de Transporte, en el marco de lo dispuesto en el Plan Nacional de Desarrollo 2010-2014, a través de los esfuerzos conjuntos del Ministerio de Transporte y de Colciencias, en las siguientes líneas de trabajo:</a:t>
            </a:r>
            <a:endParaRPr/>
          </a:p>
          <a:p>
            <a:pPr indent="0" lvl="0" marL="0" marR="0" rtl="0" algn="l">
              <a:spcBef>
                <a:spcPts val="0"/>
              </a:spcBef>
              <a:spcAft>
                <a:spcPts val="0"/>
              </a:spcAft>
              <a:buNone/>
            </a:pPr>
            <a:r>
              <a:t/>
            </a:r>
            <a:endParaRPr sz="1600">
              <a:solidFill>
                <a:srgbClr val="000000"/>
              </a:solidFill>
              <a:latin typeface="Arial"/>
              <a:ea typeface="Arial"/>
              <a:cs typeface="Arial"/>
              <a:sym typeface="Arial"/>
            </a:endParaRPr>
          </a:p>
          <a:p>
            <a:pPr indent="-342900" lvl="0" marL="342900" marR="0" rtl="0" algn="l">
              <a:spcBef>
                <a:spcPts val="0"/>
              </a:spcBef>
              <a:spcAft>
                <a:spcPts val="0"/>
              </a:spcAft>
              <a:buClr>
                <a:srgbClr val="000000"/>
              </a:buClr>
              <a:buSzPts val="1600"/>
              <a:buFont typeface="Calibri"/>
              <a:buAutoNum type="arabicPeriod"/>
            </a:pPr>
            <a:r>
              <a:rPr lang="en-US" sz="1600">
                <a:solidFill>
                  <a:srgbClr val="000000"/>
                </a:solidFill>
                <a:latin typeface="Arial"/>
                <a:ea typeface="Arial"/>
                <a:cs typeface="Arial"/>
                <a:sym typeface="Arial"/>
              </a:rPr>
              <a:t>Investigación y desarrollo de nuevas tecnologías para la implementación de políticas dirigidas al control y la seguridad en el sector tránsito y transporte</a:t>
            </a:r>
            <a:endParaRPr/>
          </a:p>
          <a:p>
            <a:pPr indent="0" lvl="0" marL="0" marR="0" rtl="0" algn="l">
              <a:spcBef>
                <a:spcPts val="0"/>
              </a:spcBef>
              <a:spcAft>
                <a:spcPts val="0"/>
              </a:spcAft>
              <a:buNone/>
            </a:pPr>
            <a:r>
              <a:t/>
            </a:r>
            <a:endParaRPr sz="1600">
              <a:solidFill>
                <a:srgbClr val="000000"/>
              </a:solidFill>
              <a:latin typeface="Arial"/>
              <a:ea typeface="Arial"/>
              <a:cs typeface="Arial"/>
              <a:sym typeface="Arial"/>
            </a:endParaRPr>
          </a:p>
          <a:p>
            <a:pPr indent="-355600" lvl="0" marL="355600" marR="0" rtl="0" algn="l">
              <a:spcBef>
                <a:spcPts val="0"/>
              </a:spcBef>
              <a:spcAft>
                <a:spcPts val="0"/>
              </a:spcAft>
              <a:buNone/>
            </a:pPr>
            <a:r>
              <a:rPr lang="en-US" sz="1600">
                <a:solidFill>
                  <a:srgbClr val="000000"/>
                </a:solidFill>
                <a:latin typeface="Arial"/>
                <a:ea typeface="Arial"/>
                <a:cs typeface="Arial"/>
                <a:sym typeface="Arial"/>
              </a:rPr>
              <a:t>2.   Investigación y asistencia técnica y tecnológica para la implementación, seguimiento y    evaluación de la seguridad informática del Registro Único Nacional de Tránsito (RUNT)</a:t>
            </a:r>
            <a:endParaRPr/>
          </a:p>
          <a:p>
            <a:pPr indent="0" lvl="0" marL="0" marR="0" rtl="0" algn="l">
              <a:spcBef>
                <a:spcPts val="0"/>
              </a:spcBef>
              <a:spcAft>
                <a:spcPts val="0"/>
              </a:spcAft>
              <a:buNone/>
            </a:pPr>
            <a:r>
              <a:t/>
            </a:r>
            <a:endParaRPr sz="1600">
              <a:solidFill>
                <a:srgbClr val="000000"/>
              </a:solidFill>
              <a:latin typeface="Arial"/>
              <a:ea typeface="Arial"/>
              <a:cs typeface="Arial"/>
              <a:sym typeface="Arial"/>
            </a:endParaRPr>
          </a:p>
          <a:p>
            <a:pPr indent="-355600" lvl="0" marL="355600" marR="0" rtl="0" algn="l">
              <a:spcBef>
                <a:spcPts val="0"/>
              </a:spcBef>
              <a:spcAft>
                <a:spcPts val="0"/>
              </a:spcAft>
              <a:buNone/>
            </a:pPr>
            <a:r>
              <a:rPr lang="en-US" sz="1600">
                <a:solidFill>
                  <a:srgbClr val="000000"/>
                </a:solidFill>
                <a:latin typeface="Arial"/>
                <a:ea typeface="Arial"/>
                <a:cs typeface="Arial"/>
                <a:sym typeface="Arial"/>
              </a:rPr>
              <a:t>3.    Investigación, diseño y desarrollo de aplicativos para la recolección, depuración, organización, captura y procesamiento de información; presentación de reportes y consultas de la operación autorizada de vehículos y movilización en el transporte de pasajeros.</a:t>
            </a:r>
            <a:endParaRPr/>
          </a:p>
          <a:p>
            <a:pPr indent="0" lvl="0" marL="0" marR="0" rtl="0" algn="l">
              <a:spcBef>
                <a:spcPts val="0"/>
              </a:spcBef>
              <a:spcAft>
                <a:spcPts val="0"/>
              </a:spcAft>
              <a:buNone/>
            </a:pPr>
            <a:r>
              <a:t/>
            </a:r>
            <a:endParaRPr baseline="30000" sz="1600">
              <a:solidFill>
                <a:srgbClr val="000000"/>
              </a:solidFill>
              <a:latin typeface="Arial"/>
              <a:ea typeface="Arial"/>
              <a:cs typeface="Arial"/>
              <a:sym typeface="Arial"/>
            </a:endParaRPr>
          </a:p>
          <a:p>
            <a:pPr indent="0" lvl="0" marL="0" marR="0" rtl="0" algn="l">
              <a:spcBef>
                <a:spcPts val="0"/>
              </a:spcBef>
              <a:spcAft>
                <a:spcPts val="0"/>
              </a:spcAft>
              <a:buNone/>
            </a:pPr>
            <a:r>
              <a:t/>
            </a:r>
            <a:endParaRPr baseline="30000" sz="16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p:nvPr/>
        </p:nvSpPr>
        <p:spPr>
          <a:xfrm>
            <a:off x="107504" y="44624"/>
            <a:ext cx="903649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2. LEYES Y SOPORTES ITS   </a:t>
            </a:r>
            <a:r>
              <a:rPr b="1" lang="en-US" sz="1800">
                <a:solidFill>
                  <a:schemeClr val="lt1"/>
                </a:solidFill>
                <a:latin typeface="Arial"/>
                <a:ea typeface="Arial"/>
                <a:cs typeface="Arial"/>
                <a:sym typeface="Arial"/>
              </a:rPr>
              <a:t> -     CONVENIOS INTERADMINISTRATIVOS</a:t>
            </a:r>
            <a:endParaRPr sz="1800">
              <a:solidFill>
                <a:schemeClr val="lt1"/>
              </a:solidFill>
              <a:latin typeface="Arial"/>
              <a:ea typeface="Arial"/>
              <a:cs typeface="Arial"/>
              <a:sym typeface="Arial"/>
            </a:endParaRPr>
          </a:p>
        </p:txBody>
      </p:sp>
      <p:sp>
        <p:nvSpPr>
          <p:cNvPr id="287" name="Google Shape;287;p40"/>
          <p:cNvSpPr txBox="1"/>
          <p:nvPr/>
        </p:nvSpPr>
        <p:spPr>
          <a:xfrm>
            <a:off x="107504" y="548680"/>
            <a:ext cx="8928992" cy="5509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000000"/>
                </a:solidFill>
                <a:latin typeface="Arial"/>
                <a:ea typeface="Arial"/>
                <a:cs typeface="Arial"/>
                <a:sym typeface="Arial"/>
              </a:rPr>
              <a:t>DIC2014 FIRMA CONTRATO COLCIENCIAS Y </a:t>
            </a:r>
            <a:endParaRPr/>
          </a:p>
          <a:p>
            <a:pPr indent="0" lvl="0" marL="0" marR="0" rtl="0" algn="just">
              <a:spcBef>
                <a:spcPts val="0"/>
              </a:spcBef>
              <a:spcAft>
                <a:spcPts val="0"/>
              </a:spcAft>
              <a:buNone/>
            </a:pPr>
            <a:r>
              <a:rPr b="1" lang="en-US" sz="1800">
                <a:solidFill>
                  <a:srgbClr val="000000"/>
                </a:solidFill>
                <a:latin typeface="Arial"/>
                <a:ea typeface="Arial"/>
                <a:cs typeface="Arial"/>
                <a:sym typeface="Arial"/>
              </a:rPr>
              <a:t>SISTEMAS INTELIGENTES EN RED</a:t>
            </a:r>
            <a:endParaRPr/>
          </a:p>
          <a:p>
            <a:pPr indent="0" lvl="0" marL="0" marR="0" rtl="0" algn="just">
              <a:spcBef>
                <a:spcPts val="0"/>
              </a:spcBef>
              <a:spcAft>
                <a:spcPts val="0"/>
              </a:spcAft>
              <a:buNone/>
            </a:pPr>
            <a:r>
              <a:t/>
            </a:r>
            <a:endParaRPr b="1" sz="1500">
              <a:solidFill>
                <a:srgbClr val="000000"/>
              </a:solidFill>
              <a:latin typeface="Arial"/>
              <a:ea typeface="Arial"/>
              <a:cs typeface="Arial"/>
              <a:sym typeface="Arial"/>
            </a:endParaRPr>
          </a:p>
          <a:p>
            <a:pPr indent="0" lvl="0" marL="0" marR="0" rtl="0" algn="just">
              <a:spcBef>
                <a:spcPts val="0"/>
              </a:spcBef>
              <a:spcAft>
                <a:spcPts val="0"/>
              </a:spcAft>
              <a:buNone/>
            </a:pPr>
            <a:r>
              <a:rPr b="1" lang="en-US" sz="1500">
                <a:solidFill>
                  <a:srgbClr val="000000"/>
                </a:solidFill>
                <a:latin typeface="Arial"/>
                <a:ea typeface="Arial"/>
                <a:cs typeface="Arial"/>
                <a:sym typeface="Arial"/>
              </a:rPr>
              <a:t>OBJETO</a:t>
            </a:r>
            <a:r>
              <a:rPr lang="en-US" sz="1500">
                <a:solidFill>
                  <a:srgbClr val="000000"/>
                </a:solidFill>
                <a:latin typeface="Arial"/>
                <a:ea typeface="Arial"/>
                <a:cs typeface="Arial"/>
                <a:sym typeface="Arial"/>
              </a:rPr>
              <a:t>: Diseño y dimensionamiento del Centro Inteligente de Control de Tránsito y Transporte para contribuir a la seguridad vial y al control en cumplimiento de las normas de tránsito y transporte.</a:t>
            </a:r>
            <a:endParaRPr/>
          </a:p>
          <a:p>
            <a:pPr indent="0" lvl="0" marL="0" marR="0" rtl="0" algn="just">
              <a:spcBef>
                <a:spcPts val="0"/>
              </a:spcBef>
              <a:spcAft>
                <a:spcPts val="0"/>
              </a:spcAft>
              <a:buNone/>
            </a:pPr>
            <a:r>
              <a:rPr b="1" lang="en-US" sz="1500">
                <a:solidFill>
                  <a:srgbClr val="000000"/>
                </a:solidFill>
                <a:latin typeface="Arial"/>
                <a:ea typeface="Arial"/>
                <a:cs typeface="Arial"/>
                <a:sym typeface="Arial"/>
              </a:rPr>
              <a:t>PARAGRAFO: </a:t>
            </a:r>
            <a:r>
              <a:rPr lang="en-US" sz="1500">
                <a:solidFill>
                  <a:srgbClr val="000000"/>
                </a:solidFill>
                <a:latin typeface="Arial"/>
                <a:ea typeface="Arial"/>
                <a:cs typeface="Arial"/>
                <a:sym typeface="Arial"/>
              </a:rPr>
              <a:t>Desarrollar un Modelo Tecnológico del Sistema Inteligente de Tráfico (ITS) que comprenda procesos, hardware (equipos) y software (aplicaciones/sistemas), para ser considerados e integrados en un Centro Inteligente del Control de Tránsito y Transporte del orden nacional, que estará orientado a la seguridad vial y al cumplimiento de las normas de tránsito y transporte; incorporando el manejo y administración de información de gran volumen y fuentes diversas</a:t>
            </a:r>
            <a:endParaRPr/>
          </a:p>
          <a:p>
            <a:pPr indent="-514350" lvl="0" marL="514350" marR="0" rtl="0" algn="just">
              <a:spcBef>
                <a:spcPts val="0"/>
              </a:spcBef>
              <a:spcAft>
                <a:spcPts val="0"/>
              </a:spcAft>
              <a:buClr>
                <a:srgbClr val="000000"/>
              </a:buClr>
              <a:buSzPts val="1500"/>
              <a:buFont typeface="Calibri"/>
              <a:buAutoNum type="arabicPeriod"/>
            </a:pPr>
            <a:r>
              <a:rPr lang="en-US" sz="1500">
                <a:solidFill>
                  <a:srgbClr val="000000"/>
                </a:solidFill>
                <a:latin typeface="Arial"/>
                <a:ea typeface="Arial"/>
                <a:cs typeface="Arial"/>
                <a:sym typeface="Arial"/>
              </a:rPr>
              <a:t>Revisar el estado del arte en tecnologías y tendencias, en aspectos de seguridad vial que deberán ser incorporados al centro propuesto</a:t>
            </a:r>
            <a:endParaRPr/>
          </a:p>
          <a:p>
            <a:pPr indent="-514350" lvl="0" marL="514350" marR="0" rtl="0" algn="just">
              <a:spcBef>
                <a:spcPts val="0"/>
              </a:spcBef>
              <a:spcAft>
                <a:spcPts val="0"/>
              </a:spcAft>
              <a:buClr>
                <a:srgbClr val="000000"/>
              </a:buClr>
              <a:buSzPts val="1500"/>
              <a:buFont typeface="Calibri"/>
              <a:buAutoNum type="arabicPeriod"/>
            </a:pPr>
            <a:r>
              <a:rPr lang="en-US" sz="1500">
                <a:solidFill>
                  <a:srgbClr val="000000"/>
                </a:solidFill>
                <a:latin typeface="Arial"/>
                <a:ea typeface="Arial"/>
                <a:cs typeface="Arial"/>
                <a:sym typeface="Arial"/>
              </a:rPr>
              <a:t>Identificar las entidades, y los actores que harán parte del sistema, estableciendo las relaciones transaccionales y procesamiento de información necesarios que se reciben y se generan desde este centro.</a:t>
            </a:r>
            <a:endParaRPr/>
          </a:p>
          <a:p>
            <a:pPr indent="-514350" lvl="0" marL="514350" marR="0" rtl="0" algn="just">
              <a:spcBef>
                <a:spcPts val="0"/>
              </a:spcBef>
              <a:spcAft>
                <a:spcPts val="0"/>
              </a:spcAft>
              <a:buClr>
                <a:srgbClr val="000000"/>
              </a:buClr>
              <a:buSzPts val="1500"/>
              <a:buFont typeface="Calibri"/>
              <a:buAutoNum type="arabicPeriod"/>
            </a:pPr>
            <a:r>
              <a:rPr lang="en-US" sz="1500">
                <a:solidFill>
                  <a:srgbClr val="000000"/>
                </a:solidFill>
                <a:latin typeface="Arial"/>
                <a:ea typeface="Arial"/>
                <a:cs typeface="Arial"/>
                <a:sym typeface="Arial"/>
              </a:rPr>
              <a:t>Proponer una infraestructura tecnológica que permita la integración y la articulación de las diversas fuentes de información</a:t>
            </a:r>
            <a:endParaRPr/>
          </a:p>
          <a:p>
            <a:pPr indent="-514350" lvl="0" marL="514350" marR="0" rtl="0" algn="just">
              <a:spcBef>
                <a:spcPts val="0"/>
              </a:spcBef>
              <a:spcAft>
                <a:spcPts val="0"/>
              </a:spcAft>
              <a:buClr>
                <a:srgbClr val="000000"/>
              </a:buClr>
              <a:buSzPts val="1500"/>
              <a:buFont typeface="Calibri"/>
              <a:buAutoNum type="arabicPeriod"/>
            </a:pPr>
            <a:r>
              <a:rPr lang="en-US" sz="1500">
                <a:solidFill>
                  <a:srgbClr val="000000"/>
                </a:solidFill>
                <a:latin typeface="Arial"/>
                <a:ea typeface="Arial"/>
                <a:cs typeface="Arial"/>
                <a:sym typeface="Arial"/>
              </a:rPr>
              <a:t>Diseñar esquemas y procesos operativos (Modelado de alto nivel) para realizar las funciones que deberán ser gestionadas desde este centro de control</a:t>
            </a:r>
            <a:endParaRPr/>
          </a:p>
          <a:p>
            <a:pPr indent="-514350" lvl="0" marL="514350" marR="0" rtl="0" algn="just">
              <a:spcBef>
                <a:spcPts val="0"/>
              </a:spcBef>
              <a:spcAft>
                <a:spcPts val="0"/>
              </a:spcAft>
              <a:buClr>
                <a:srgbClr val="000000"/>
              </a:buClr>
              <a:buSzPts val="1500"/>
              <a:buFont typeface="Calibri"/>
              <a:buAutoNum type="arabicPeriod"/>
            </a:pPr>
            <a:r>
              <a:rPr lang="en-US" sz="1500">
                <a:solidFill>
                  <a:srgbClr val="000000"/>
                </a:solidFill>
                <a:latin typeface="Arial"/>
                <a:ea typeface="Arial"/>
                <a:cs typeface="Arial"/>
                <a:sym typeface="Arial"/>
              </a:rPr>
              <a:t>Desarrollo de un prototipo piloto como herramienta de consulta y gestión de la accidentalidad, en dos carreteras de la red primaria en buen estado, que comprendan una longitud máxima de 100 Km.</a:t>
            </a:r>
            <a:endParaRPr/>
          </a:p>
          <a:p>
            <a:pPr indent="0" lvl="0" marL="0" marR="0" rtl="0" algn="l">
              <a:spcBef>
                <a:spcPts val="0"/>
              </a:spcBef>
              <a:spcAft>
                <a:spcPts val="0"/>
              </a:spcAft>
              <a:buNone/>
            </a:pPr>
            <a:r>
              <a:t/>
            </a:r>
            <a:endParaRPr sz="16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293" name="Google Shape;293;p41"/>
          <p:cNvSpPr/>
          <p:nvPr/>
        </p:nvSpPr>
        <p:spPr>
          <a:xfrm>
            <a:off x="107504" y="44624"/>
            <a:ext cx="903649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2. LEYES Y SOPORTES ITS   </a:t>
            </a:r>
            <a:r>
              <a:rPr b="1" lang="en-US" sz="1800">
                <a:solidFill>
                  <a:schemeClr val="lt1"/>
                </a:solidFill>
                <a:latin typeface="Arial"/>
                <a:ea typeface="Arial"/>
                <a:cs typeface="Arial"/>
                <a:sym typeface="Arial"/>
              </a:rPr>
              <a:t> -     CONVENIOS INTERADMINISTRATIVOS</a:t>
            </a:r>
            <a:endParaRPr sz="1800">
              <a:solidFill>
                <a:schemeClr val="lt1"/>
              </a:solidFill>
              <a:latin typeface="Arial"/>
              <a:ea typeface="Arial"/>
              <a:cs typeface="Arial"/>
              <a:sym typeface="Arial"/>
            </a:endParaRPr>
          </a:p>
        </p:txBody>
      </p:sp>
      <p:sp>
        <p:nvSpPr>
          <p:cNvPr id="294" name="Google Shape;294;p41"/>
          <p:cNvSpPr txBox="1"/>
          <p:nvPr/>
        </p:nvSpPr>
        <p:spPr>
          <a:xfrm>
            <a:off x="467544" y="837867"/>
            <a:ext cx="8280920"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000000"/>
                </a:solidFill>
                <a:latin typeface="Arial"/>
                <a:ea typeface="Arial"/>
                <a:cs typeface="Arial"/>
                <a:sym typeface="Arial"/>
              </a:rPr>
              <a:t>FEB2015 CONTRATACIÓN COLCIENCIAS - TECHNOVA</a:t>
            </a:r>
            <a:endParaRPr/>
          </a:p>
          <a:p>
            <a:pPr indent="0" lvl="0" marL="0" marR="0" rtl="0" algn="just">
              <a:spcBef>
                <a:spcPts val="0"/>
              </a:spcBef>
              <a:spcAft>
                <a:spcPts val="0"/>
              </a:spcAft>
              <a:buNone/>
            </a:pPr>
            <a:r>
              <a:t/>
            </a:r>
            <a:endParaRPr b="1" sz="1500">
              <a:solidFill>
                <a:srgbClr val="000000"/>
              </a:solidFill>
              <a:latin typeface="Arial"/>
              <a:ea typeface="Arial"/>
              <a:cs typeface="Arial"/>
              <a:sym typeface="Arial"/>
            </a:endParaRPr>
          </a:p>
          <a:p>
            <a:pPr indent="0" lvl="0" marL="0" marR="0" rtl="0" algn="just">
              <a:spcBef>
                <a:spcPts val="0"/>
              </a:spcBef>
              <a:spcAft>
                <a:spcPts val="0"/>
              </a:spcAft>
              <a:buNone/>
            </a:pPr>
            <a:r>
              <a:rPr b="1" lang="en-US" sz="1500">
                <a:solidFill>
                  <a:srgbClr val="000000"/>
                </a:solidFill>
                <a:latin typeface="Arial"/>
                <a:ea typeface="Arial"/>
                <a:cs typeface="Arial"/>
                <a:sym typeface="Arial"/>
              </a:rPr>
              <a:t>OBJETO</a:t>
            </a:r>
            <a:r>
              <a:rPr lang="en-US" sz="1500">
                <a:solidFill>
                  <a:srgbClr val="000000"/>
                </a:solidFill>
                <a:latin typeface="Arial"/>
                <a:ea typeface="Arial"/>
                <a:cs typeface="Arial"/>
                <a:sym typeface="Arial"/>
              </a:rPr>
              <a:t>: Acompañamiento para la solución de retos del Ministerio de Transporte a través de la publicación de iniciativas nacionales en las plataformas de Colciencias o Impulsa para fomentar la innovación colaborativa.</a:t>
            </a:r>
            <a:endParaRPr/>
          </a:p>
          <a:p>
            <a:pPr indent="0" lvl="0" marL="0" marR="0" rtl="0" algn="just">
              <a:spcBef>
                <a:spcPts val="0"/>
              </a:spcBef>
              <a:spcAft>
                <a:spcPts val="0"/>
              </a:spcAft>
              <a:buNone/>
            </a:pPr>
            <a:r>
              <a:t/>
            </a:r>
            <a:endParaRPr sz="1600">
              <a:solidFill>
                <a:srgbClr val="000000"/>
              </a:solidFill>
              <a:latin typeface="Arial"/>
              <a:ea typeface="Arial"/>
              <a:cs typeface="Arial"/>
              <a:sym typeface="Arial"/>
            </a:endParaRPr>
          </a:p>
          <a:p>
            <a:pPr indent="0" lvl="0" marL="0" marR="0" rtl="0" algn="just">
              <a:spcBef>
                <a:spcPts val="0"/>
              </a:spcBef>
              <a:spcAft>
                <a:spcPts val="0"/>
              </a:spcAft>
              <a:buNone/>
            </a:pPr>
            <a:r>
              <a:t/>
            </a:r>
            <a:endParaRPr sz="1600">
              <a:solidFill>
                <a:srgbClr val="000000"/>
              </a:solidFill>
              <a:latin typeface="Arial"/>
              <a:ea typeface="Arial"/>
              <a:cs typeface="Arial"/>
              <a:sym typeface="Arial"/>
            </a:endParaRPr>
          </a:p>
          <a:p>
            <a:pPr indent="0" lvl="0" marL="0" marR="0" rtl="0" algn="just">
              <a:spcBef>
                <a:spcPts val="0"/>
              </a:spcBef>
              <a:spcAft>
                <a:spcPts val="0"/>
              </a:spcAft>
              <a:buNone/>
            </a:pPr>
            <a:r>
              <a:rPr b="1" lang="en-US" sz="1600">
                <a:solidFill>
                  <a:srgbClr val="000000"/>
                </a:solidFill>
                <a:latin typeface="Arial"/>
                <a:ea typeface="Arial"/>
                <a:cs typeface="Arial"/>
                <a:sym typeface="Arial"/>
              </a:rPr>
              <a:t>DETALLES</a:t>
            </a:r>
            <a:endParaRPr/>
          </a:p>
          <a:p>
            <a:pPr indent="-285750" lvl="0" marL="285750" marR="0" rtl="0" algn="just">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Se hará el levantamiento de información del reto ‘Diseño conceptual de la arquitectura de los sistemas de información para la organización, inspección, vigilancia y control del Transporte Público Especial de Pasajeros”.</a:t>
            </a:r>
            <a:endParaRPr/>
          </a:p>
          <a:p>
            <a:pPr indent="-285750" lvl="0" marL="285750" marR="0" rtl="0" algn="just">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Se organizará la convocatoria a través de la plataforma de Colciencias o Innpulsa para acceso de los ciudadanos participantes</a:t>
            </a:r>
            <a:endParaRPr/>
          </a:p>
          <a:p>
            <a:pPr indent="-285750" lvl="0" marL="285750" marR="0" rtl="0" algn="just">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Se evaluarán los diseños presentados por los participantes</a:t>
            </a:r>
            <a:endParaRPr/>
          </a:p>
          <a:p>
            <a:pPr indent="-285750" lvl="0" marL="285750" marR="0" rtl="0" algn="just">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El ganador hará un acompañamiento remunerado al Grupo de Sistemas Inteligentes para que colaborativamente apoye en el diseño detallado del Sistema de Información para el Transporte Especial de Pasajeros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300" name="Google Shape;300;p42"/>
          <p:cNvSpPr/>
          <p:nvPr/>
        </p:nvSpPr>
        <p:spPr>
          <a:xfrm>
            <a:off x="107504" y="44624"/>
            <a:ext cx="9036496" cy="40011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2000"/>
              <a:buFont typeface="Calibri"/>
              <a:buAutoNum type="arabicPeriod" startAt="2"/>
            </a:pPr>
            <a:r>
              <a:rPr b="1" lang="en-US" sz="2000">
                <a:solidFill>
                  <a:schemeClr val="lt1"/>
                </a:solidFill>
                <a:latin typeface="Arial"/>
                <a:ea typeface="Arial"/>
                <a:cs typeface="Arial"/>
                <a:sym typeface="Arial"/>
              </a:rPr>
              <a:t>LEYES Y SOPORTES ITS   </a:t>
            </a:r>
            <a:r>
              <a:rPr b="1" lang="en-US" sz="1800">
                <a:solidFill>
                  <a:schemeClr val="lt1"/>
                </a:solidFill>
                <a:latin typeface="Arial"/>
                <a:ea typeface="Arial"/>
                <a:cs typeface="Arial"/>
                <a:sym typeface="Arial"/>
              </a:rPr>
              <a:t> -     CONVENIOS INTERADMINISTRATIVOS</a:t>
            </a:r>
            <a:endParaRPr sz="1800">
              <a:solidFill>
                <a:schemeClr val="lt1"/>
              </a:solidFill>
              <a:latin typeface="Arial"/>
              <a:ea typeface="Arial"/>
              <a:cs typeface="Arial"/>
              <a:sym typeface="Arial"/>
            </a:endParaRPr>
          </a:p>
        </p:txBody>
      </p:sp>
      <p:sp>
        <p:nvSpPr>
          <p:cNvPr id="301" name="Google Shape;301;p42"/>
          <p:cNvSpPr txBox="1"/>
          <p:nvPr/>
        </p:nvSpPr>
        <p:spPr>
          <a:xfrm>
            <a:off x="323528" y="548680"/>
            <a:ext cx="8496944" cy="469897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000000"/>
                </a:solidFill>
                <a:latin typeface="Arial"/>
                <a:ea typeface="Arial"/>
                <a:cs typeface="Arial"/>
                <a:sym typeface="Arial"/>
              </a:rPr>
              <a:t>AGOSTO 2015 FIRMA CONVENIO COLCIENCIAS</a:t>
            </a:r>
            <a:endParaRPr/>
          </a:p>
          <a:p>
            <a:pPr indent="0" lvl="0" marL="0" marR="0" rtl="0" algn="just">
              <a:spcBef>
                <a:spcPts val="0"/>
              </a:spcBef>
              <a:spcAft>
                <a:spcPts val="0"/>
              </a:spcAft>
              <a:buNone/>
            </a:pPr>
            <a:r>
              <a:t/>
            </a:r>
            <a:endParaRPr b="1" sz="1000">
              <a:solidFill>
                <a:srgbClr val="000000"/>
              </a:solidFill>
              <a:latin typeface="Arial"/>
              <a:ea typeface="Arial"/>
              <a:cs typeface="Arial"/>
              <a:sym typeface="Arial"/>
            </a:endParaRPr>
          </a:p>
          <a:p>
            <a:pPr indent="-279400" lvl="0" marL="508000" marR="0" rtl="0" algn="just">
              <a:lnSpc>
                <a:spcPct val="115000"/>
              </a:lnSpc>
              <a:spcBef>
                <a:spcPts val="600"/>
              </a:spcBef>
              <a:spcAft>
                <a:spcPts val="0"/>
              </a:spcAft>
              <a:buNone/>
            </a:pPr>
            <a:r>
              <a:rPr b="1" lang="en-US" sz="1600">
                <a:solidFill>
                  <a:srgbClr val="000000"/>
                </a:solidFill>
                <a:latin typeface="Arial"/>
                <a:ea typeface="Arial"/>
                <a:cs typeface="Arial"/>
                <a:sym typeface="Arial"/>
              </a:rPr>
              <a:t>OBJETIVO GENERAL</a:t>
            </a:r>
            <a:endParaRPr sz="1050">
              <a:solidFill>
                <a:srgbClr val="000000"/>
              </a:solidFill>
              <a:latin typeface="Arial"/>
              <a:ea typeface="Arial"/>
              <a:cs typeface="Arial"/>
              <a:sym typeface="Arial"/>
            </a:endParaRPr>
          </a:p>
          <a:p>
            <a:pPr indent="0" lvl="1" marL="457200" marR="0" rtl="0" algn="just">
              <a:lnSpc>
                <a:spcPct val="115000"/>
              </a:lnSpc>
              <a:spcBef>
                <a:spcPts val="0"/>
              </a:spcBef>
              <a:spcAft>
                <a:spcPts val="0"/>
              </a:spcAft>
              <a:buNone/>
            </a:pPr>
            <a:r>
              <a:rPr b="0" i="0" lang="en-US" sz="1400" u="none" cap="none" strike="noStrike">
                <a:solidFill>
                  <a:srgbClr val="000000"/>
                </a:solidFill>
                <a:latin typeface="Arial"/>
                <a:ea typeface="Arial"/>
                <a:cs typeface="Arial"/>
                <a:sym typeface="Arial"/>
              </a:rPr>
              <a:t>Proponer una Arquitectura de Software innovadora para la nueva generación del Registro Único Nacional de Tránsito </a:t>
            </a:r>
            <a:r>
              <a:rPr b="1" i="0" lang="en-US" sz="1400" u="none" cap="none" strike="noStrike">
                <a:solidFill>
                  <a:srgbClr val="000000"/>
                </a:solidFill>
                <a:latin typeface="Arial"/>
                <a:ea typeface="Arial"/>
                <a:cs typeface="Arial"/>
                <a:sym typeface="Arial"/>
              </a:rPr>
              <a:t>(RUNT)</a:t>
            </a:r>
            <a:r>
              <a:rPr b="0" i="0" lang="en-US" sz="1400" u="none" cap="none" strike="noStrike">
                <a:solidFill>
                  <a:srgbClr val="000000"/>
                </a:solidFill>
                <a:latin typeface="Arial"/>
                <a:ea typeface="Arial"/>
                <a:cs typeface="Arial"/>
                <a:sym typeface="Arial"/>
              </a:rPr>
              <a:t>, con el fin de superar las limitaciones del sistema actual.</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en-US" sz="1100">
                <a:solidFill>
                  <a:srgbClr val="000000"/>
                </a:solidFill>
                <a:latin typeface="Arial"/>
                <a:ea typeface="Arial"/>
                <a:cs typeface="Arial"/>
                <a:sym typeface="Arial"/>
              </a:rPr>
              <a:t> </a:t>
            </a:r>
            <a:endParaRPr sz="1050">
              <a:solidFill>
                <a:srgbClr val="000000"/>
              </a:solidFill>
              <a:latin typeface="Arial"/>
              <a:ea typeface="Arial"/>
              <a:cs typeface="Arial"/>
              <a:sym typeface="Arial"/>
            </a:endParaRPr>
          </a:p>
          <a:p>
            <a:pPr indent="-279400" lvl="0" marL="508000" marR="0" rtl="0" algn="just">
              <a:lnSpc>
                <a:spcPct val="115000"/>
              </a:lnSpc>
              <a:spcBef>
                <a:spcPts val="600"/>
              </a:spcBef>
              <a:spcAft>
                <a:spcPts val="0"/>
              </a:spcAft>
              <a:buNone/>
            </a:pPr>
            <a:r>
              <a:rPr b="1" lang="en-US" sz="1400">
                <a:solidFill>
                  <a:srgbClr val="000000"/>
                </a:solidFill>
                <a:latin typeface="Arial"/>
                <a:ea typeface="Arial"/>
                <a:cs typeface="Arial"/>
                <a:sym typeface="Arial"/>
              </a:rPr>
              <a:t>OBJETIVOS ESPECÍFICOS</a:t>
            </a:r>
            <a:endParaRPr sz="1400">
              <a:solidFill>
                <a:srgbClr val="000000"/>
              </a:solidFill>
              <a:latin typeface="Arial"/>
              <a:ea typeface="Arial"/>
              <a:cs typeface="Arial"/>
              <a:sym typeface="Arial"/>
            </a:endParaRPr>
          </a:p>
          <a:p>
            <a:pPr indent="-342900" lvl="0" marL="34290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Elaborar el diagnóstico de la situación actual de la Arquitectura Empresarial y de Software del RUNT.</a:t>
            </a:r>
            <a:endParaRPr sz="14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Establecer el estado actual de la TI en la entidad para establecer la Arquitectura Actual AS-IS, teniendo en cuenta las siguientes dimensiones: negocio, aplicaciones, datos e infraestructura.</a:t>
            </a:r>
            <a:endParaRPr sz="14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Proponer un esquema de seguridad informática que responda a los retos y amenazas actuales y comparar esta propuesta con el estado actual del RUNT.</a:t>
            </a:r>
            <a:endParaRPr sz="14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Proponer una Arquitectura de Sistema que prevea la evolución del servicio a mediano y largo plazo, de tal forma que el RUNT pueda ajustarse de manera dinámica a la futura –y natural– evolución de la normativa definida por el Ministerio y el mercado.</a:t>
            </a:r>
            <a:endParaRPr sz="14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Proponer esquemas basados en Big Data y Data Analytics para el uso de los datos generados por el RUNT en aplicaciones de ITS y en la generación de nuevos negocios.</a:t>
            </a:r>
            <a:endParaRPr sz="14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Desarrollar un prototipo funcional de Hardware de localización de vehículos e identificación electrónica de vehículos automotores en Colombia, que tenga en cuenta desde su concepción inicial, la interconexión con el RUNT. </a:t>
            </a:r>
            <a:endParaRPr sz="14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nvSpPr>
        <p:spPr>
          <a:xfrm>
            <a:off x="755576" y="1926776"/>
            <a:ext cx="7704856" cy="1682192"/>
          </a:xfrm>
          <a:prstGeom prst="rect">
            <a:avLst/>
          </a:prstGeom>
          <a:noFill/>
          <a:ln>
            <a:noFill/>
          </a:ln>
        </p:spPr>
        <p:txBody>
          <a:bodyPr anchorCtr="0" anchor="ctr" bIns="45700" lIns="91425" spcFirstLastPara="1" rIns="91425" wrap="square" tIns="45700">
            <a:spAutoFit/>
          </a:bodyPr>
          <a:lstStyle/>
          <a:p>
            <a:pPr indent="0" lvl="0" marL="0" marR="0" rtl="0" algn="ctr">
              <a:lnSpc>
                <a:spcPct val="200000"/>
              </a:lnSpc>
              <a:spcBef>
                <a:spcPts val="0"/>
              </a:spcBef>
              <a:spcAft>
                <a:spcPts val="0"/>
              </a:spcAft>
              <a:buNone/>
            </a:pPr>
            <a:r>
              <a:rPr b="1" lang="en-US" sz="2800">
                <a:solidFill>
                  <a:schemeClr val="dk1"/>
                </a:solidFill>
                <a:latin typeface="Arial"/>
                <a:ea typeface="Arial"/>
                <a:cs typeface="Arial"/>
                <a:sym typeface="Arial"/>
              </a:rPr>
              <a:t>ESTRUCTURA ITS (NORMATIVIDAD DECRETO 2060)</a:t>
            </a:r>
            <a:endParaRPr/>
          </a:p>
        </p:txBody>
      </p:sp>
      <p:pic>
        <p:nvPicPr>
          <p:cNvPr id="307" name="Google Shape;307;p43"/>
          <p:cNvPicPr preferRelativeResize="0"/>
          <p:nvPr/>
        </p:nvPicPr>
        <p:blipFill rotWithShape="1">
          <a:blip r:embed="rId3">
            <a:alphaModFix/>
          </a:blip>
          <a:srcRect b="0" l="0" r="0" t="0"/>
          <a:stretch/>
        </p:blipFill>
        <p:spPr>
          <a:xfrm>
            <a:off x="8033675" y="692696"/>
            <a:ext cx="853514" cy="7315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 ESTRUCTURA ITS (NORMATIVIDAD DECRETO 2060)</a:t>
            </a:r>
            <a:endParaRPr/>
          </a:p>
        </p:txBody>
      </p:sp>
      <p:sp>
        <p:nvSpPr>
          <p:cNvPr id="313" name="Google Shape;313;p44"/>
          <p:cNvSpPr/>
          <p:nvPr/>
        </p:nvSpPr>
        <p:spPr>
          <a:xfrm>
            <a:off x="323528" y="2420888"/>
            <a:ext cx="3672408" cy="286232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Arial"/>
                <a:ea typeface="Arial"/>
                <a:cs typeface="Arial"/>
                <a:sym typeface="Arial"/>
              </a:rPr>
              <a:t>De conformidad con el </a:t>
            </a:r>
            <a:r>
              <a:rPr b="1" lang="en-US" sz="1800">
                <a:solidFill>
                  <a:schemeClr val="dk1"/>
                </a:solidFill>
                <a:latin typeface="Arial"/>
                <a:ea typeface="Arial"/>
                <a:cs typeface="Arial"/>
                <a:sym typeface="Arial"/>
              </a:rPr>
              <a:t>Decreto 2060 de 2015 </a:t>
            </a:r>
            <a:r>
              <a:rPr lang="en-US" sz="1800">
                <a:solidFill>
                  <a:schemeClr val="dk1"/>
                </a:solidFill>
                <a:latin typeface="Arial"/>
                <a:ea typeface="Arial"/>
                <a:cs typeface="Arial"/>
                <a:sym typeface="Arial"/>
              </a:rPr>
              <a:t>el Ministerio de Transporte es el ente rector de los Sistemas Inteligentes para la Infraestructura, el Tránsito y el Transporte (SIT o ITS) y es la autoridad encargada de formular la política pública de dichas sistemas y de regular su procedimiento e implementación.</a:t>
            </a:r>
            <a:endParaRPr/>
          </a:p>
        </p:txBody>
      </p:sp>
      <p:pic>
        <p:nvPicPr>
          <p:cNvPr id="314" name="Google Shape;314;p44"/>
          <p:cNvPicPr preferRelativeResize="0"/>
          <p:nvPr/>
        </p:nvPicPr>
        <p:blipFill rotWithShape="1">
          <a:blip r:embed="rId3">
            <a:alphaModFix/>
          </a:blip>
          <a:srcRect b="0" l="0" r="0" t="0"/>
          <a:stretch/>
        </p:blipFill>
        <p:spPr>
          <a:xfrm>
            <a:off x="5149406" y="902847"/>
            <a:ext cx="2880320" cy="798611"/>
          </a:xfrm>
          <a:prstGeom prst="rect">
            <a:avLst/>
          </a:prstGeom>
          <a:noFill/>
          <a:ln>
            <a:noFill/>
          </a:ln>
        </p:spPr>
      </p:pic>
      <p:sp>
        <p:nvSpPr>
          <p:cNvPr id="315" name="Google Shape;315;p44"/>
          <p:cNvSpPr/>
          <p:nvPr/>
        </p:nvSpPr>
        <p:spPr>
          <a:xfrm>
            <a:off x="35496" y="692696"/>
            <a:ext cx="4176464"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DECRETO 2060 DE 2015</a:t>
            </a:r>
            <a:endParaRPr/>
          </a:p>
          <a:p>
            <a:pPr indent="0" lvl="0" marL="0" marR="0" rtl="0" algn="ctr">
              <a:spcBef>
                <a:spcPts val="0"/>
              </a:spcBef>
              <a:spcAft>
                <a:spcPts val="0"/>
              </a:spcAft>
              <a:buClr>
                <a:schemeClr val="dk1"/>
              </a:buClr>
              <a:buSzPts val="2200"/>
              <a:buFont typeface="Arial"/>
              <a:buNone/>
            </a:pPr>
            <a:r>
              <a:t/>
            </a:r>
            <a:endParaRPr b="1" sz="22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REGULACIÓN DE SISTEMAS INTELIGENTES (ITS) EN COLOMBIA</a:t>
            </a:r>
            <a:endParaRPr/>
          </a:p>
        </p:txBody>
      </p:sp>
      <p:pic>
        <p:nvPicPr>
          <p:cNvPr id="316" name="Google Shape;316;p44"/>
          <p:cNvPicPr preferRelativeResize="0"/>
          <p:nvPr/>
        </p:nvPicPr>
        <p:blipFill rotWithShape="1">
          <a:blip r:embed="rId4">
            <a:alphaModFix/>
          </a:blip>
          <a:srcRect b="0" l="0" r="0" t="0"/>
          <a:stretch/>
        </p:blipFill>
        <p:spPr>
          <a:xfrm>
            <a:off x="4353292" y="2204864"/>
            <a:ext cx="4611196" cy="303971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nvSpPr>
        <p:spPr>
          <a:xfrm>
            <a:off x="3635896" y="35332"/>
            <a:ext cx="1095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INDICE </a:t>
            </a:r>
            <a:r>
              <a:rPr lang="en-US" sz="1800">
                <a:solidFill>
                  <a:schemeClr val="lt1"/>
                </a:solidFill>
                <a:latin typeface="Arial"/>
                <a:ea typeface="Arial"/>
                <a:cs typeface="Arial"/>
                <a:sym typeface="Arial"/>
              </a:rPr>
              <a:t> </a:t>
            </a:r>
            <a:endParaRPr/>
          </a:p>
        </p:txBody>
      </p:sp>
      <p:sp>
        <p:nvSpPr>
          <p:cNvPr id="181" name="Google Shape;181;p27"/>
          <p:cNvSpPr txBox="1"/>
          <p:nvPr/>
        </p:nvSpPr>
        <p:spPr>
          <a:xfrm>
            <a:off x="395536" y="500534"/>
            <a:ext cx="7704856" cy="5201424"/>
          </a:xfrm>
          <a:prstGeom prst="rect">
            <a:avLst/>
          </a:prstGeom>
          <a:noFill/>
          <a:ln>
            <a:noFill/>
          </a:ln>
        </p:spPr>
        <p:txBody>
          <a:bodyPr anchorCtr="0" anchor="t" bIns="45700" lIns="91425" spcFirstLastPara="1" rIns="91425" wrap="square" tIns="45700">
            <a:spAutoFit/>
          </a:bodyPr>
          <a:lstStyle/>
          <a:p>
            <a:pPr indent="-342900" lvl="0" marL="342900" marR="0" rtl="0" algn="l">
              <a:lnSpc>
                <a:spcPct val="200000"/>
              </a:lnSpc>
              <a:spcBef>
                <a:spcPts val="0"/>
              </a:spcBef>
              <a:spcAft>
                <a:spcPts val="0"/>
              </a:spcAft>
              <a:buClr>
                <a:schemeClr val="dk1"/>
              </a:buClr>
              <a:buSzPts val="1500"/>
              <a:buFont typeface="Arial"/>
              <a:buAutoNum type="arabicPeriod"/>
            </a:pPr>
            <a:r>
              <a:rPr b="1" lang="en-US" sz="1500">
                <a:solidFill>
                  <a:schemeClr val="dk1"/>
                </a:solidFill>
                <a:latin typeface="Arial"/>
                <a:ea typeface="Arial"/>
                <a:cs typeface="Arial"/>
                <a:sym typeface="Arial"/>
              </a:rPr>
              <a:t>FUNCIONES DEL MINISTERIO DE TRANSPORTE</a:t>
            </a:r>
            <a:endParaRPr/>
          </a:p>
          <a:p>
            <a:pPr indent="-342900" lvl="0" marL="342900" marR="0" rtl="0" algn="l">
              <a:lnSpc>
                <a:spcPct val="200000"/>
              </a:lnSpc>
              <a:spcBef>
                <a:spcPts val="0"/>
              </a:spcBef>
              <a:spcAft>
                <a:spcPts val="0"/>
              </a:spcAft>
              <a:buClr>
                <a:schemeClr val="dk1"/>
              </a:buClr>
              <a:buSzPts val="1500"/>
              <a:buFont typeface="Arial"/>
              <a:buAutoNum type="arabicPeriod"/>
            </a:pPr>
            <a:r>
              <a:rPr b="1" lang="en-US" sz="1500">
                <a:solidFill>
                  <a:schemeClr val="dk1"/>
                </a:solidFill>
                <a:latin typeface="Arial"/>
                <a:ea typeface="Arial"/>
                <a:cs typeface="Arial"/>
                <a:sym typeface="Arial"/>
              </a:rPr>
              <a:t>LEYES Y SOPORTES ITS </a:t>
            </a:r>
            <a:endParaRPr/>
          </a:p>
          <a:p>
            <a:pPr indent="-400050" lvl="1" marL="857250" marR="0" rtl="0" algn="l">
              <a:lnSpc>
                <a:spcPct val="200000"/>
              </a:lnSpc>
              <a:spcBef>
                <a:spcPts val="0"/>
              </a:spcBef>
              <a:spcAft>
                <a:spcPts val="0"/>
              </a:spcAft>
              <a:buClr>
                <a:schemeClr val="dk1"/>
              </a:buClr>
              <a:buSzPts val="1500"/>
              <a:buFont typeface="Calibri"/>
              <a:buAutoNum type="romanLcPeriod"/>
            </a:pPr>
            <a:r>
              <a:rPr b="0" i="0" lang="en-US" sz="1500" u="none" cap="none" strike="noStrike">
                <a:solidFill>
                  <a:schemeClr val="dk1"/>
                </a:solidFill>
                <a:latin typeface="Arial"/>
                <a:ea typeface="Arial"/>
                <a:cs typeface="Arial"/>
                <a:sym typeface="Arial"/>
              </a:rPr>
              <a:t>PLAN NACIONAL DE DESARROLLO</a:t>
            </a:r>
            <a:endParaRPr/>
          </a:p>
          <a:p>
            <a:pPr indent="-400050" lvl="1" marL="857250" marR="0" rtl="0" algn="l">
              <a:lnSpc>
                <a:spcPct val="200000"/>
              </a:lnSpc>
              <a:spcBef>
                <a:spcPts val="0"/>
              </a:spcBef>
              <a:spcAft>
                <a:spcPts val="0"/>
              </a:spcAft>
              <a:buClr>
                <a:schemeClr val="dk1"/>
              </a:buClr>
              <a:buSzPts val="1500"/>
              <a:buFont typeface="Calibri"/>
              <a:buAutoNum type="romanLcPeriod"/>
            </a:pPr>
            <a:r>
              <a:rPr b="0" i="0" lang="en-US" sz="1500" u="none" cap="none" strike="noStrike">
                <a:solidFill>
                  <a:schemeClr val="dk1"/>
                </a:solidFill>
                <a:latin typeface="Arial"/>
                <a:ea typeface="Arial"/>
                <a:cs typeface="Arial"/>
                <a:sym typeface="Arial"/>
              </a:rPr>
              <a:t>PLAN DE TRANSPORTE INTERMODAL</a:t>
            </a:r>
            <a:endParaRPr/>
          </a:p>
          <a:p>
            <a:pPr indent="-400050" lvl="1" marL="857250" marR="0" rtl="0" algn="l">
              <a:lnSpc>
                <a:spcPct val="200000"/>
              </a:lnSpc>
              <a:spcBef>
                <a:spcPts val="0"/>
              </a:spcBef>
              <a:spcAft>
                <a:spcPts val="0"/>
              </a:spcAft>
              <a:buClr>
                <a:schemeClr val="dk1"/>
              </a:buClr>
              <a:buSzPts val="1500"/>
              <a:buFont typeface="Calibri"/>
              <a:buAutoNum type="romanLcPeriod"/>
            </a:pPr>
            <a:r>
              <a:rPr b="0" i="0" lang="en-US" sz="1500" u="none" cap="none" strike="noStrike">
                <a:solidFill>
                  <a:schemeClr val="dk1"/>
                </a:solidFill>
                <a:latin typeface="Arial"/>
                <a:ea typeface="Arial"/>
                <a:cs typeface="Arial"/>
                <a:sym typeface="Arial"/>
              </a:rPr>
              <a:t>GOBIERNO EN LINEA</a:t>
            </a:r>
            <a:endParaRPr/>
          </a:p>
          <a:p>
            <a:pPr indent="-400050" lvl="1" marL="857250" marR="0" rtl="0" algn="l">
              <a:lnSpc>
                <a:spcPct val="200000"/>
              </a:lnSpc>
              <a:spcBef>
                <a:spcPts val="0"/>
              </a:spcBef>
              <a:spcAft>
                <a:spcPts val="0"/>
              </a:spcAft>
              <a:buClr>
                <a:schemeClr val="dk1"/>
              </a:buClr>
              <a:buSzPts val="1500"/>
              <a:buFont typeface="Calibri"/>
              <a:buAutoNum type="romanLcPeriod"/>
            </a:pPr>
            <a:r>
              <a:rPr b="0" i="0" lang="en-US" sz="1500" u="none" cap="none" strike="noStrike">
                <a:solidFill>
                  <a:schemeClr val="dk1"/>
                </a:solidFill>
                <a:latin typeface="Arial"/>
                <a:ea typeface="Arial"/>
                <a:cs typeface="Arial"/>
                <a:sym typeface="Arial"/>
              </a:rPr>
              <a:t>CONVENIOS INTERADMINISTRATIVOS</a:t>
            </a:r>
            <a:endParaRPr/>
          </a:p>
          <a:p>
            <a:pPr indent="-342900" lvl="0" marL="342900" marR="0" rtl="0" algn="l">
              <a:lnSpc>
                <a:spcPct val="200000"/>
              </a:lnSpc>
              <a:spcBef>
                <a:spcPts val="0"/>
              </a:spcBef>
              <a:spcAft>
                <a:spcPts val="0"/>
              </a:spcAft>
              <a:buClr>
                <a:schemeClr val="dk1"/>
              </a:buClr>
              <a:buSzPts val="1500"/>
              <a:buFont typeface="Arial"/>
              <a:buAutoNum type="arabicPeriod"/>
            </a:pPr>
            <a:r>
              <a:rPr b="1" lang="en-US" sz="1500">
                <a:solidFill>
                  <a:schemeClr val="dk1"/>
                </a:solidFill>
                <a:latin typeface="Arial"/>
                <a:ea typeface="Arial"/>
                <a:cs typeface="Arial"/>
                <a:sym typeface="Arial"/>
              </a:rPr>
              <a:t>ESTRUCTURA ITS (NORMATIVIDAD DECRETO 2060)</a:t>
            </a:r>
            <a:endParaRPr/>
          </a:p>
          <a:p>
            <a:pPr indent="-342900" lvl="0" marL="342900" marR="0" rtl="0" algn="l">
              <a:lnSpc>
                <a:spcPct val="200000"/>
              </a:lnSpc>
              <a:spcBef>
                <a:spcPts val="0"/>
              </a:spcBef>
              <a:spcAft>
                <a:spcPts val="0"/>
              </a:spcAft>
              <a:buClr>
                <a:schemeClr val="dk1"/>
              </a:buClr>
              <a:buSzPts val="1500"/>
              <a:buFont typeface="Arial"/>
              <a:buAutoNum type="arabicPeriod"/>
            </a:pPr>
            <a:r>
              <a:rPr b="1" lang="en-US" sz="1500">
                <a:solidFill>
                  <a:schemeClr val="dk1"/>
                </a:solidFill>
                <a:latin typeface="Arial"/>
                <a:ea typeface="Arial"/>
                <a:cs typeface="Arial"/>
                <a:sym typeface="Arial"/>
              </a:rPr>
              <a:t>¿QUE SON LOS ITS?</a:t>
            </a:r>
            <a:endParaRPr/>
          </a:p>
          <a:p>
            <a:pPr indent="-342900" lvl="0" marL="342900" marR="0" rtl="0" algn="l">
              <a:lnSpc>
                <a:spcPct val="200000"/>
              </a:lnSpc>
              <a:spcBef>
                <a:spcPts val="0"/>
              </a:spcBef>
              <a:spcAft>
                <a:spcPts val="0"/>
              </a:spcAft>
              <a:buClr>
                <a:schemeClr val="dk1"/>
              </a:buClr>
              <a:buSzPts val="1500"/>
              <a:buFont typeface="Arial"/>
              <a:buAutoNum type="arabicPeriod"/>
            </a:pPr>
            <a:r>
              <a:rPr b="1" lang="en-US" sz="1500">
                <a:solidFill>
                  <a:schemeClr val="dk1"/>
                </a:solidFill>
                <a:latin typeface="Arial"/>
                <a:ea typeface="Arial"/>
                <a:cs typeface="Arial"/>
                <a:sym typeface="Arial"/>
              </a:rPr>
              <a:t>ESTRUCTURA DEL GRUPO ITS</a:t>
            </a:r>
            <a:endParaRPr/>
          </a:p>
          <a:p>
            <a:pPr indent="-342900" lvl="0" marL="342900" marR="0" rtl="0" algn="l">
              <a:lnSpc>
                <a:spcPct val="200000"/>
              </a:lnSpc>
              <a:spcBef>
                <a:spcPts val="0"/>
              </a:spcBef>
              <a:spcAft>
                <a:spcPts val="0"/>
              </a:spcAft>
              <a:buClr>
                <a:schemeClr val="dk1"/>
              </a:buClr>
              <a:buSzPts val="1500"/>
              <a:buFont typeface="Arial"/>
              <a:buAutoNum type="arabicPeriod"/>
            </a:pPr>
            <a:r>
              <a:rPr b="1" lang="en-US" sz="1500">
                <a:solidFill>
                  <a:schemeClr val="dk1"/>
                </a:solidFill>
                <a:latin typeface="Arial"/>
                <a:ea typeface="Arial"/>
                <a:cs typeface="Arial"/>
                <a:sym typeface="Arial"/>
              </a:rPr>
              <a:t>PRODUCTOS DEL 2015</a:t>
            </a:r>
            <a:endParaRPr/>
          </a:p>
          <a:p>
            <a:pPr indent="-342900" lvl="0" marL="342900" marR="0" rtl="0" algn="l">
              <a:lnSpc>
                <a:spcPct val="200000"/>
              </a:lnSpc>
              <a:spcBef>
                <a:spcPts val="0"/>
              </a:spcBef>
              <a:spcAft>
                <a:spcPts val="0"/>
              </a:spcAft>
              <a:buClr>
                <a:schemeClr val="dk1"/>
              </a:buClr>
              <a:buSzPts val="1600"/>
              <a:buFont typeface="Arial"/>
              <a:buAutoNum type="arabicPeriod"/>
            </a:pPr>
            <a:r>
              <a:rPr b="1" lang="en-US" sz="1600">
                <a:solidFill>
                  <a:schemeClr val="dk1"/>
                </a:solidFill>
                <a:latin typeface="Arial"/>
                <a:ea typeface="Arial"/>
                <a:cs typeface="Arial"/>
                <a:sym typeface="Arial"/>
              </a:rPr>
              <a:t>PREGUNTAS Y COMENTARIOS</a:t>
            </a:r>
            <a:endParaRPr/>
          </a:p>
        </p:txBody>
      </p:sp>
      <p:pic>
        <p:nvPicPr>
          <p:cNvPr id="182" name="Google Shape;182;p27"/>
          <p:cNvPicPr preferRelativeResize="0"/>
          <p:nvPr/>
        </p:nvPicPr>
        <p:blipFill rotWithShape="1">
          <a:blip r:embed="rId3">
            <a:alphaModFix/>
          </a:blip>
          <a:srcRect b="0" l="32501" r="-1" t="0"/>
          <a:stretch/>
        </p:blipFill>
        <p:spPr>
          <a:xfrm>
            <a:off x="6804248" y="4458869"/>
            <a:ext cx="1944216" cy="1101500"/>
          </a:xfrm>
          <a:prstGeom prst="rect">
            <a:avLst/>
          </a:prstGeom>
          <a:noFill/>
          <a:ln>
            <a:noFill/>
          </a:ln>
        </p:spPr>
      </p:pic>
      <p:pic>
        <p:nvPicPr>
          <p:cNvPr id="183" name="Google Shape;183;p27"/>
          <p:cNvPicPr preferRelativeResize="0"/>
          <p:nvPr/>
        </p:nvPicPr>
        <p:blipFill rotWithShape="1">
          <a:blip r:embed="rId4">
            <a:alphaModFix/>
          </a:blip>
          <a:srcRect b="0" l="0" r="0" t="13495"/>
          <a:stretch/>
        </p:blipFill>
        <p:spPr>
          <a:xfrm>
            <a:off x="5207110" y="4317279"/>
            <a:ext cx="1597138" cy="13846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322" name="Google Shape;322;p45"/>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 ESTRUCTURA ITS (NORMATIVIDAD DECRETO 2060)</a:t>
            </a:r>
            <a:endParaRPr/>
          </a:p>
        </p:txBody>
      </p:sp>
      <p:sp>
        <p:nvSpPr>
          <p:cNvPr id="323" name="Google Shape;323;p45"/>
          <p:cNvSpPr txBox="1"/>
          <p:nvPr/>
        </p:nvSpPr>
        <p:spPr>
          <a:xfrm>
            <a:off x="107504" y="548680"/>
            <a:ext cx="8784976" cy="529375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000000"/>
                </a:solidFill>
                <a:latin typeface="Arial"/>
                <a:ea typeface="Arial"/>
                <a:cs typeface="Arial"/>
                <a:sym typeface="Arial"/>
              </a:rPr>
              <a:t>FEB2015 CREACIÓN GRUPO ITS Y REORGANIZACIÓN DE CONCEPTOS</a:t>
            </a:r>
            <a:endParaRPr/>
          </a:p>
          <a:p>
            <a:pPr indent="0" lvl="0" marL="0" marR="0" rtl="0" algn="just">
              <a:spcBef>
                <a:spcPts val="0"/>
              </a:spcBef>
              <a:spcAft>
                <a:spcPts val="0"/>
              </a:spcAft>
              <a:buNone/>
            </a:pPr>
            <a:r>
              <a:t/>
            </a:r>
            <a:endParaRPr sz="400">
              <a:solidFill>
                <a:srgbClr val="000000"/>
              </a:solidFill>
              <a:latin typeface="Arial"/>
              <a:ea typeface="Arial"/>
              <a:cs typeface="Arial"/>
              <a:sym typeface="Arial"/>
            </a:endParaRPr>
          </a:p>
          <a:p>
            <a:pPr indent="-285750" lvl="0" marL="285750" marR="0" rtl="0" algn="just">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La Ministra Natalia Abello autoriza la creación del Grupo ITS en Febrero 2015</a:t>
            </a:r>
            <a:endParaRPr/>
          </a:p>
          <a:p>
            <a:pPr indent="0" lvl="0" marL="0" marR="0" rtl="0" algn="just">
              <a:spcBef>
                <a:spcPts val="0"/>
              </a:spcBef>
              <a:spcAft>
                <a:spcPts val="0"/>
              </a:spcAft>
              <a:buNone/>
            </a:pPr>
            <a:r>
              <a:t/>
            </a:r>
            <a:endParaRPr sz="800">
              <a:solidFill>
                <a:srgbClr val="000000"/>
              </a:solidFill>
              <a:latin typeface="Arial"/>
              <a:ea typeface="Arial"/>
              <a:cs typeface="Arial"/>
              <a:sym typeface="Arial"/>
            </a:endParaRPr>
          </a:p>
          <a:p>
            <a:pPr indent="-285750" lvl="0" marL="285750" marR="0" rtl="0" algn="just">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El grupo ITS reorganiza los conceptos que recibe de la siguiente forma:</a:t>
            </a:r>
            <a:endParaRPr/>
          </a:p>
          <a:p>
            <a:pPr indent="-260350" lvl="0" marL="285750" marR="0" rtl="0" algn="just">
              <a:spcBef>
                <a:spcPts val="0"/>
              </a:spcBef>
              <a:spcAft>
                <a:spcPts val="0"/>
              </a:spcAft>
              <a:buClr>
                <a:schemeClr val="dk1"/>
              </a:buClr>
              <a:buSzPts val="400"/>
              <a:buFont typeface="Arial"/>
              <a:buNone/>
            </a:pPr>
            <a:r>
              <a:t/>
            </a:r>
            <a:endParaRPr sz="400">
              <a:solidFill>
                <a:srgbClr val="000000"/>
              </a:solidFill>
              <a:latin typeface="Arial"/>
              <a:ea typeface="Arial"/>
              <a:cs typeface="Arial"/>
              <a:sym typeface="Arial"/>
            </a:endParaRPr>
          </a:p>
          <a:p>
            <a:pPr indent="-285749" lvl="1" marL="531813" marR="0" rtl="0" algn="just">
              <a:spcBef>
                <a:spcPts val="0"/>
              </a:spcBef>
              <a:spcAft>
                <a:spcPts val="0"/>
              </a:spcAft>
              <a:buClr>
                <a:srgbClr val="000000"/>
              </a:buClr>
              <a:buSzPts val="1600"/>
              <a:buFont typeface="Noto Sans Symbols"/>
              <a:buChar char="✧"/>
            </a:pPr>
            <a:r>
              <a:rPr b="1" i="0" lang="en-US" sz="1600" u="none" cap="none" strike="noStrike">
                <a:solidFill>
                  <a:srgbClr val="000000"/>
                </a:solidFill>
                <a:latin typeface="Arial"/>
                <a:ea typeface="Arial"/>
                <a:cs typeface="Arial"/>
                <a:sym typeface="Arial"/>
              </a:rPr>
              <a:t>SIT: </a:t>
            </a:r>
            <a:r>
              <a:rPr b="0" i="0" lang="en-US" sz="1600" u="none" cap="none" strike="noStrike">
                <a:solidFill>
                  <a:srgbClr val="000000"/>
                </a:solidFill>
                <a:latin typeface="Arial"/>
                <a:ea typeface="Arial"/>
                <a:cs typeface="Arial"/>
                <a:sym typeface="Arial"/>
              </a:rPr>
              <a:t>Corresponde a Sistemas Inteligentes de Transporte pero el Grupo ITS incluye el término </a:t>
            </a:r>
            <a:r>
              <a:rPr b="1" i="0" lang="en-US" sz="1600" u="none" cap="none" strike="noStrike">
                <a:solidFill>
                  <a:srgbClr val="000000"/>
                </a:solidFill>
                <a:latin typeface="Arial"/>
                <a:ea typeface="Arial"/>
                <a:cs typeface="Arial"/>
                <a:sym typeface="Arial"/>
              </a:rPr>
              <a:t>ITS</a:t>
            </a:r>
            <a:r>
              <a:rPr b="0" i="0" lang="en-US" sz="1600" u="none" cap="none" strike="noStrike">
                <a:solidFill>
                  <a:srgbClr val="000000"/>
                </a:solidFill>
                <a:latin typeface="Arial"/>
                <a:ea typeface="Arial"/>
                <a:cs typeface="Arial"/>
                <a:sym typeface="Arial"/>
              </a:rPr>
              <a:t> de uso mundial para referirse a este tipo de sistemas y no haya confusión con los Sistemas Integrados de Transporte. Igualmente refuerza que </a:t>
            </a:r>
            <a:r>
              <a:rPr b="1" i="0" lang="en-US" sz="1600" u="none" cap="none" strike="noStrike">
                <a:solidFill>
                  <a:srgbClr val="000000"/>
                </a:solidFill>
                <a:latin typeface="Arial"/>
                <a:ea typeface="Arial"/>
                <a:cs typeface="Arial"/>
                <a:sym typeface="Arial"/>
              </a:rPr>
              <a:t>ITS</a:t>
            </a:r>
            <a:r>
              <a:rPr b="0" i="0" lang="en-US" sz="1600" u="none" cap="none" strike="noStrike">
                <a:solidFill>
                  <a:srgbClr val="000000"/>
                </a:solidFill>
                <a:latin typeface="Arial"/>
                <a:ea typeface="Arial"/>
                <a:cs typeface="Arial"/>
                <a:sym typeface="Arial"/>
              </a:rPr>
              <a:t> incluye las áreas de Infraestructura, Tránsito y Transporte, por tanto, la definición de ITS para el Ministerio será Sistemas Inteligentes para la Infraestructura, el tránsito y el transporte.</a:t>
            </a:r>
            <a:endParaRPr/>
          </a:p>
          <a:p>
            <a:pPr indent="-260349" lvl="1" marL="531813" marR="0" rtl="0" algn="just">
              <a:spcBef>
                <a:spcPts val="0"/>
              </a:spcBef>
              <a:spcAft>
                <a:spcPts val="0"/>
              </a:spcAft>
              <a:buClr>
                <a:schemeClr val="dk1"/>
              </a:buClr>
              <a:buSzPts val="400"/>
              <a:buFont typeface="Noto Sans Symbols"/>
              <a:buNone/>
            </a:pPr>
            <a:r>
              <a:t/>
            </a:r>
            <a:endParaRPr b="0" i="0" sz="400" u="none" cap="none" strike="noStrike">
              <a:solidFill>
                <a:srgbClr val="000000"/>
              </a:solidFill>
              <a:latin typeface="Arial"/>
              <a:ea typeface="Arial"/>
              <a:cs typeface="Arial"/>
              <a:sym typeface="Arial"/>
            </a:endParaRPr>
          </a:p>
          <a:p>
            <a:pPr indent="-285749" lvl="1" marL="531813" marR="0" rtl="0" algn="just">
              <a:spcBef>
                <a:spcPts val="0"/>
              </a:spcBef>
              <a:spcAft>
                <a:spcPts val="0"/>
              </a:spcAft>
              <a:buClr>
                <a:srgbClr val="000000"/>
              </a:buClr>
              <a:buSzPts val="1600"/>
              <a:buFont typeface="Noto Sans Symbols"/>
              <a:buChar char="✧"/>
            </a:pPr>
            <a:r>
              <a:rPr b="1" i="0" lang="en-US" sz="1600" u="none" cap="none" strike="noStrike">
                <a:solidFill>
                  <a:srgbClr val="000000"/>
                </a:solidFill>
                <a:latin typeface="Arial"/>
                <a:ea typeface="Arial"/>
                <a:cs typeface="Arial"/>
                <a:sym typeface="Arial"/>
              </a:rPr>
              <a:t>CICOTT</a:t>
            </a:r>
            <a:r>
              <a:rPr b="0" i="0" lang="en-US" sz="1600" u="none" cap="none" strike="noStrike">
                <a:solidFill>
                  <a:srgbClr val="000000"/>
                </a:solidFill>
                <a:latin typeface="Arial"/>
                <a:ea typeface="Arial"/>
                <a:cs typeface="Arial"/>
                <a:sym typeface="Arial"/>
              </a:rPr>
              <a:t>: Corresponde a Centro Inteligente de Control para el Tránsito y el Transporte. El Grupo ITS refuerza que el CICOTT es un edificio con un hardware que permitirá a sus integrantes visualizar información para su uso, mas no es un sistemas de información, por tanto, incluye el término SINITT para definir el Sistema de Información que en parte alimentará al CICOTT</a:t>
            </a:r>
            <a:endParaRPr/>
          </a:p>
          <a:p>
            <a:pPr indent="-260349" lvl="1" marL="531813" marR="0" rtl="0" algn="just">
              <a:spcBef>
                <a:spcPts val="0"/>
              </a:spcBef>
              <a:spcAft>
                <a:spcPts val="0"/>
              </a:spcAft>
              <a:buClr>
                <a:schemeClr val="dk1"/>
              </a:buClr>
              <a:buSzPts val="400"/>
              <a:buFont typeface="Noto Sans Symbols"/>
              <a:buNone/>
            </a:pPr>
            <a:r>
              <a:t/>
            </a:r>
            <a:endParaRPr b="0" i="0" sz="400" u="none" cap="none" strike="noStrike">
              <a:solidFill>
                <a:srgbClr val="000000"/>
              </a:solidFill>
              <a:latin typeface="Arial"/>
              <a:ea typeface="Arial"/>
              <a:cs typeface="Arial"/>
              <a:sym typeface="Arial"/>
            </a:endParaRPr>
          </a:p>
          <a:p>
            <a:pPr indent="-285749" lvl="1" marL="531813" marR="0" rtl="0" algn="just">
              <a:spcBef>
                <a:spcPts val="0"/>
              </a:spcBef>
              <a:spcAft>
                <a:spcPts val="0"/>
              </a:spcAft>
              <a:buClr>
                <a:srgbClr val="000000"/>
              </a:buClr>
              <a:buSzPts val="1600"/>
              <a:buFont typeface="Noto Sans Symbols"/>
              <a:buChar char="✧"/>
            </a:pPr>
            <a:r>
              <a:rPr b="1" i="0" lang="en-US" sz="1600" u="none" cap="none" strike="noStrike">
                <a:solidFill>
                  <a:srgbClr val="000000"/>
                </a:solidFill>
                <a:latin typeface="Arial"/>
                <a:ea typeface="Arial"/>
                <a:cs typeface="Arial"/>
                <a:sym typeface="Arial"/>
              </a:rPr>
              <a:t>SINITT: </a:t>
            </a:r>
            <a:r>
              <a:rPr b="0" i="0" lang="en-US" sz="1600" u="none" cap="none" strike="noStrike">
                <a:solidFill>
                  <a:srgbClr val="000000"/>
                </a:solidFill>
                <a:latin typeface="Arial"/>
                <a:ea typeface="Arial"/>
                <a:cs typeface="Arial"/>
                <a:sym typeface="Arial"/>
              </a:rPr>
              <a:t>Término incluido por el Grupo ITS para definir el Sistema Inteligente Nacional para la Infraestructura, el Tránsito y el Transporte. Dicho sistema comprende un grupo de subsistemas Inteligentes que pueden interoperar para poder realizar inteligencia de negocios y minería de datos para beneficio tanto de las entidades del sector transporte a nivel nacional como local. Los subsistemas que estén relacionados con inspección, vigilancia y control son los que alimentarán al </a:t>
            </a:r>
            <a:r>
              <a:rPr b="1" i="0" lang="en-US" sz="1600" u="none" cap="none" strike="noStrike">
                <a:solidFill>
                  <a:srgbClr val="000000"/>
                </a:solidFill>
                <a:latin typeface="Arial"/>
                <a:ea typeface="Arial"/>
                <a:cs typeface="Arial"/>
                <a:sym typeface="Arial"/>
              </a:rPr>
              <a:t>CICOTT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nvSpPr>
        <p:spPr>
          <a:xfrm>
            <a:off x="755576" y="2357664"/>
            <a:ext cx="7704856" cy="820417"/>
          </a:xfrm>
          <a:prstGeom prst="rect">
            <a:avLst/>
          </a:prstGeom>
          <a:noFill/>
          <a:ln>
            <a:noFill/>
          </a:ln>
        </p:spPr>
        <p:txBody>
          <a:bodyPr anchorCtr="0" anchor="ctr" bIns="45700" lIns="91425" spcFirstLastPara="1" rIns="91425" wrap="square" tIns="45700">
            <a:spAutoFit/>
          </a:bodyPr>
          <a:lstStyle/>
          <a:p>
            <a:pPr indent="0" lvl="0" marL="0" marR="0" rtl="0" algn="ctr">
              <a:lnSpc>
                <a:spcPct val="200000"/>
              </a:lnSpc>
              <a:spcBef>
                <a:spcPts val="0"/>
              </a:spcBef>
              <a:spcAft>
                <a:spcPts val="0"/>
              </a:spcAft>
              <a:buNone/>
            </a:pPr>
            <a:r>
              <a:rPr b="1" lang="en-US" sz="2800">
                <a:solidFill>
                  <a:schemeClr val="dk1"/>
                </a:solidFill>
                <a:latin typeface="Arial"/>
                <a:ea typeface="Arial"/>
                <a:cs typeface="Arial"/>
                <a:sym typeface="Arial"/>
              </a:rPr>
              <a:t>¿QUE SON LOS ITS?</a:t>
            </a:r>
            <a:endParaRPr/>
          </a:p>
        </p:txBody>
      </p:sp>
      <p:pic>
        <p:nvPicPr>
          <p:cNvPr id="329" name="Google Shape;329;p46"/>
          <p:cNvPicPr preferRelativeResize="0"/>
          <p:nvPr/>
        </p:nvPicPr>
        <p:blipFill rotWithShape="1">
          <a:blip r:embed="rId3">
            <a:alphaModFix/>
          </a:blip>
          <a:srcRect b="0" l="0" r="0" t="0"/>
          <a:stretch/>
        </p:blipFill>
        <p:spPr>
          <a:xfrm>
            <a:off x="8033675" y="692696"/>
            <a:ext cx="853514" cy="7315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335" name="Google Shape;335;p47"/>
          <p:cNvSpPr/>
          <p:nvPr/>
        </p:nvSpPr>
        <p:spPr>
          <a:xfrm>
            <a:off x="107504" y="44624"/>
            <a:ext cx="89279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   ¿QUÉ SON LOS ITS?</a:t>
            </a:r>
            <a:endParaRPr/>
          </a:p>
        </p:txBody>
      </p:sp>
      <p:pic>
        <p:nvPicPr>
          <p:cNvPr descr="http://www.etsi.org/images/files/membership/ETSI_ITS_09_2012.jpg" id="336" name="Google Shape;336;p47"/>
          <p:cNvPicPr preferRelativeResize="0"/>
          <p:nvPr/>
        </p:nvPicPr>
        <p:blipFill rotWithShape="1">
          <a:blip r:embed="rId3">
            <a:alphaModFix/>
          </a:blip>
          <a:srcRect b="0" l="0" r="0" t="0"/>
          <a:stretch/>
        </p:blipFill>
        <p:spPr>
          <a:xfrm>
            <a:off x="107504" y="1484784"/>
            <a:ext cx="5485840" cy="4023307"/>
          </a:xfrm>
          <a:prstGeom prst="rect">
            <a:avLst/>
          </a:prstGeom>
          <a:noFill/>
          <a:ln>
            <a:noFill/>
          </a:ln>
          <a:effectLst>
            <a:outerShdw blurRad="292100" rotWithShape="0" algn="tl" dir="2700000" dist="139700">
              <a:srgbClr val="333333">
                <a:alpha val="64705"/>
              </a:srgbClr>
            </a:outerShdw>
          </a:effectLst>
        </p:spPr>
      </p:pic>
      <p:sp>
        <p:nvSpPr>
          <p:cNvPr id="337" name="Google Shape;337;p47"/>
          <p:cNvSpPr/>
          <p:nvPr/>
        </p:nvSpPr>
        <p:spPr>
          <a:xfrm>
            <a:off x="5220072" y="1268760"/>
            <a:ext cx="3815408" cy="4773614"/>
          </a:xfrm>
          <a:prstGeom prst="rect">
            <a:avLst/>
          </a:prstGeom>
          <a:noFill/>
          <a:ln>
            <a:noFill/>
          </a:ln>
        </p:spPr>
        <p:txBody>
          <a:bodyPr anchorCtr="0" anchor="t" bIns="45700" lIns="91425" spcFirstLastPara="1" rIns="91425" wrap="square" tIns="45700">
            <a:noAutofit/>
          </a:bodyPr>
          <a:lstStyle/>
          <a:p>
            <a:pPr indent="0" lvl="1" marL="457200" marR="0" rtl="0" algn="ctr">
              <a:lnSpc>
                <a:spcPct val="130000"/>
              </a:lnSpc>
              <a:spcBef>
                <a:spcPts val="0"/>
              </a:spcBef>
              <a:spcAft>
                <a:spcPts val="0"/>
              </a:spcAft>
              <a:buNone/>
            </a:pPr>
            <a:r>
              <a:rPr b="0" i="0" lang="en-US" sz="1300" u="none" cap="none" strike="noStrike">
                <a:solidFill>
                  <a:srgbClr val="000000"/>
                </a:solidFill>
                <a:latin typeface="Arial"/>
                <a:ea typeface="Arial"/>
                <a:cs typeface="Arial"/>
                <a:sym typeface="Arial"/>
              </a:rPr>
              <a:t>Son una amplia gama de sistemas de información y tecnologías electrónicas y de comunicación (inalámbrica o cableada) que mejoran la seguridad vial, la movilidad,  la calidad de vida de los ciudadanos, y aumentan la productividad y competitividad del país, a través de la inclusión de tecnologías avanzadas en la infraestructura de transporte y en los vehículos.</a:t>
            </a:r>
            <a:endParaRPr/>
          </a:p>
          <a:p>
            <a:pPr indent="0" lvl="1" marL="457200" marR="0" rtl="0" algn="ctr">
              <a:lnSpc>
                <a:spcPct val="130000"/>
              </a:lnSpc>
              <a:spcBef>
                <a:spcPts val="0"/>
              </a:spcBef>
              <a:spcAft>
                <a:spcPts val="0"/>
              </a:spcAft>
              <a:buNone/>
            </a:pPr>
            <a:r>
              <a:t/>
            </a:r>
            <a:endParaRPr b="0" i="0" sz="1300" u="none" cap="none" strike="noStrike">
              <a:solidFill>
                <a:srgbClr val="000000"/>
              </a:solidFill>
              <a:latin typeface="Arial"/>
              <a:ea typeface="Arial"/>
              <a:cs typeface="Arial"/>
              <a:sym typeface="Arial"/>
            </a:endParaRPr>
          </a:p>
          <a:p>
            <a:pPr indent="0" lvl="1" marL="457200" marR="0" rtl="0" algn="ctr">
              <a:lnSpc>
                <a:spcPct val="130000"/>
              </a:lnSpc>
              <a:spcBef>
                <a:spcPts val="0"/>
              </a:spcBef>
              <a:spcAft>
                <a:spcPts val="0"/>
              </a:spcAft>
              <a:buNone/>
            </a:pPr>
            <a:r>
              <a:rPr b="0" i="0" lang="en-US" sz="1300" u="none" cap="none" strike="noStrike">
                <a:solidFill>
                  <a:schemeClr val="dk1"/>
                </a:solidFill>
                <a:latin typeface="Arial"/>
                <a:ea typeface="Arial"/>
                <a:cs typeface="Arial"/>
                <a:sym typeface="Arial"/>
              </a:rPr>
              <a:t>En su desarrollo intervienen diversas disciplinas del conocimiento como Ingeniería de Sistemas, Electrónica, Telemática, Civil, Tránsito y Transporte, con el fin de diseñar e implementar soluciones asociadas al transporte para mejorar su eficiencia y eficacia</a:t>
            </a:r>
            <a:endParaRPr b="0" i="0" sz="1300" u="none" cap="none" strike="noStrike">
              <a:solidFill>
                <a:srgbClr val="000000"/>
              </a:solidFill>
              <a:latin typeface="Arial"/>
              <a:ea typeface="Arial"/>
              <a:cs typeface="Arial"/>
              <a:sym typeface="Arial"/>
            </a:endParaRPr>
          </a:p>
        </p:txBody>
      </p:sp>
      <p:sp>
        <p:nvSpPr>
          <p:cNvPr id="338" name="Google Shape;338;p47"/>
          <p:cNvSpPr/>
          <p:nvPr/>
        </p:nvSpPr>
        <p:spPr>
          <a:xfrm>
            <a:off x="251520" y="616274"/>
            <a:ext cx="9144000" cy="652486"/>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b="1" lang="en-US" sz="1400">
                <a:solidFill>
                  <a:srgbClr val="000000"/>
                </a:solidFill>
                <a:latin typeface="Arial"/>
                <a:ea typeface="Arial"/>
                <a:cs typeface="Arial"/>
                <a:sym typeface="Arial"/>
              </a:rPr>
              <a:t>SISTEMAS INTELIGENTES PARA LA INFRAESTRUCTURA, EL TRÁNSITO Y EL TRANSPORTE</a:t>
            </a:r>
            <a:endParaRPr/>
          </a:p>
          <a:p>
            <a:pPr indent="0" lvl="0" marL="0" marR="0" rtl="0" algn="ctr">
              <a:lnSpc>
                <a:spcPct val="130000"/>
              </a:lnSpc>
              <a:spcBef>
                <a:spcPts val="0"/>
              </a:spcBef>
              <a:spcAft>
                <a:spcPts val="0"/>
              </a:spcAft>
              <a:buNone/>
            </a:pPr>
            <a:r>
              <a:rPr b="1" lang="en-US" sz="1400">
                <a:solidFill>
                  <a:srgbClr val="000000"/>
                </a:solidFill>
                <a:latin typeface="Arial"/>
                <a:ea typeface="Arial"/>
                <a:cs typeface="Arial"/>
                <a:sym typeface="Arial"/>
              </a:rPr>
              <a:t>ITS – INTELLIGENT TRANSPORTATION SYSTEMS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344" name="Google Shape;344;p48"/>
          <p:cNvSpPr/>
          <p:nvPr/>
        </p:nvSpPr>
        <p:spPr>
          <a:xfrm>
            <a:off x="107504" y="44624"/>
            <a:ext cx="89279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   ¿QUÉ SON LOS ITS?</a:t>
            </a:r>
            <a:endParaRPr/>
          </a:p>
        </p:txBody>
      </p:sp>
      <p:sp>
        <p:nvSpPr>
          <p:cNvPr id="345" name="Google Shape;345;p48"/>
          <p:cNvSpPr txBox="1"/>
          <p:nvPr>
            <p:ph idx="1" type="body"/>
          </p:nvPr>
        </p:nvSpPr>
        <p:spPr>
          <a:xfrm>
            <a:off x="14808" y="692696"/>
            <a:ext cx="8805664" cy="5256584"/>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1800"/>
              <a:buChar char="•"/>
            </a:pPr>
            <a:r>
              <a:rPr lang="en-US" sz="1800">
                <a:latin typeface="Arial"/>
                <a:ea typeface="Arial"/>
                <a:cs typeface="Arial"/>
                <a:sym typeface="Arial"/>
              </a:rPr>
              <a:t>Son importantes porque a través de los sistemas de información y la tecnología asociada podemos obtener información de calidad con las siguientes características:</a:t>
            </a:r>
            <a:endParaRPr/>
          </a:p>
          <a:p>
            <a:pPr indent="-228600" lvl="0" marL="342900" rtl="0" algn="just">
              <a:spcBef>
                <a:spcPts val="360"/>
              </a:spcBef>
              <a:spcAft>
                <a:spcPts val="0"/>
              </a:spcAft>
              <a:buClr>
                <a:schemeClr val="dk1"/>
              </a:buClr>
              <a:buSzPts val="1800"/>
              <a:buNone/>
            </a:pPr>
            <a:r>
              <a:t/>
            </a:r>
            <a:endParaRPr sz="1800">
              <a:latin typeface="Arial"/>
              <a:ea typeface="Arial"/>
              <a:cs typeface="Arial"/>
              <a:sym typeface="Arial"/>
            </a:endParaRPr>
          </a:p>
          <a:p>
            <a:pPr indent="-228600" lvl="0" marL="342900" rtl="0" algn="just">
              <a:spcBef>
                <a:spcPts val="360"/>
              </a:spcBef>
              <a:spcAft>
                <a:spcPts val="0"/>
              </a:spcAft>
              <a:buClr>
                <a:schemeClr val="dk1"/>
              </a:buClr>
              <a:buSzPts val="1800"/>
              <a:buNone/>
            </a:pPr>
            <a:r>
              <a:t/>
            </a:r>
            <a:endParaRPr sz="1800">
              <a:latin typeface="Arial"/>
              <a:ea typeface="Arial"/>
              <a:cs typeface="Arial"/>
              <a:sym typeface="Arial"/>
            </a:endParaRPr>
          </a:p>
          <a:p>
            <a:pPr indent="-228600" lvl="0" marL="342900" rtl="0" algn="just">
              <a:spcBef>
                <a:spcPts val="360"/>
              </a:spcBef>
              <a:spcAft>
                <a:spcPts val="0"/>
              </a:spcAft>
              <a:buClr>
                <a:schemeClr val="dk1"/>
              </a:buClr>
              <a:buSzPts val="1800"/>
              <a:buNone/>
            </a:pPr>
            <a:r>
              <a:t/>
            </a:r>
            <a:endParaRPr sz="1800">
              <a:latin typeface="Arial"/>
              <a:ea typeface="Arial"/>
              <a:cs typeface="Arial"/>
              <a:sym typeface="Arial"/>
            </a:endParaRPr>
          </a:p>
          <a:p>
            <a:pPr indent="-228600" lvl="0" marL="342900" rtl="0" algn="just">
              <a:spcBef>
                <a:spcPts val="360"/>
              </a:spcBef>
              <a:spcAft>
                <a:spcPts val="0"/>
              </a:spcAft>
              <a:buClr>
                <a:schemeClr val="dk1"/>
              </a:buClr>
              <a:buSzPts val="1800"/>
              <a:buNone/>
            </a:pPr>
            <a:r>
              <a:t/>
            </a:r>
            <a:endParaRPr sz="1800">
              <a:latin typeface="Arial"/>
              <a:ea typeface="Arial"/>
              <a:cs typeface="Arial"/>
              <a:sym typeface="Arial"/>
            </a:endParaRPr>
          </a:p>
          <a:p>
            <a:pPr indent="-228600" lvl="0" marL="342900" rtl="0" algn="just">
              <a:spcBef>
                <a:spcPts val="360"/>
              </a:spcBef>
              <a:spcAft>
                <a:spcPts val="0"/>
              </a:spcAft>
              <a:buClr>
                <a:schemeClr val="dk1"/>
              </a:buClr>
              <a:buSzPts val="1800"/>
              <a:buNone/>
            </a:pPr>
            <a:r>
              <a:t/>
            </a:r>
            <a:endParaRPr sz="1800">
              <a:latin typeface="Arial"/>
              <a:ea typeface="Arial"/>
              <a:cs typeface="Arial"/>
              <a:sym typeface="Arial"/>
            </a:endParaRPr>
          </a:p>
          <a:p>
            <a:pPr indent="-228600" lvl="0" marL="342900" rtl="0" algn="just">
              <a:spcBef>
                <a:spcPts val="360"/>
              </a:spcBef>
              <a:spcAft>
                <a:spcPts val="0"/>
              </a:spcAft>
              <a:buClr>
                <a:schemeClr val="dk1"/>
              </a:buClr>
              <a:buSzPts val="1800"/>
              <a:buNone/>
            </a:pPr>
            <a:r>
              <a:t/>
            </a:r>
            <a:endParaRPr sz="1800">
              <a:latin typeface="Arial"/>
              <a:ea typeface="Arial"/>
              <a:cs typeface="Arial"/>
              <a:sym typeface="Arial"/>
            </a:endParaRPr>
          </a:p>
          <a:p>
            <a:pPr indent="-228600" lvl="0" marL="342900" rtl="0" algn="just">
              <a:spcBef>
                <a:spcPts val="360"/>
              </a:spcBef>
              <a:spcAft>
                <a:spcPts val="0"/>
              </a:spcAft>
              <a:buClr>
                <a:schemeClr val="dk1"/>
              </a:buClr>
              <a:buSzPts val="1800"/>
              <a:buNone/>
            </a:pPr>
            <a:r>
              <a:t/>
            </a:r>
            <a:endParaRPr sz="1800">
              <a:latin typeface="Arial"/>
              <a:ea typeface="Arial"/>
              <a:cs typeface="Arial"/>
              <a:sym typeface="Arial"/>
            </a:endParaRPr>
          </a:p>
          <a:p>
            <a:pPr indent="0" lvl="0" marL="0" rtl="0" algn="just">
              <a:spcBef>
                <a:spcPts val="80"/>
              </a:spcBef>
              <a:spcAft>
                <a:spcPts val="0"/>
              </a:spcAft>
              <a:buClr>
                <a:schemeClr val="dk1"/>
              </a:buClr>
              <a:buSzPts val="400"/>
              <a:buNone/>
            </a:pPr>
            <a:r>
              <a:t/>
            </a:r>
            <a:endParaRPr sz="400">
              <a:latin typeface="Arial"/>
              <a:ea typeface="Arial"/>
              <a:cs typeface="Arial"/>
              <a:sym typeface="Arial"/>
            </a:endParaRPr>
          </a:p>
          <a:p>
            <a:pPr indent="-228600" lvl="0" marL="342900" rtl="0" algn="just">
              <a:spcBef>
                <a:spcPts val="360"/>
              </a:spcBef>
              <a:spcAft>
                <a:spcPts val="0"/>
              </a:spcAft>
              <a:buClr>
                <a:schemeClr val="dk1"/>
              </a:buClr>
              <a:buSzPts val="1800"/>
              <a:buNone/>
            </a:pPr>
            <a:r>
              <a:t/>
            </a:r>
            <a:endParaRPr sz="1800">
              <a:latin typeface="Arial"/>
              <a:ea typeface="Arial"/>
              <a:cs typeface="Arial"/>
              <a:sym typeface="Arial"/>
            </a:endParaRPr>
          </a:p>
          <a:p>
            <a:pPr indent="-342900" lvl="0" marL="342900" rtl="0" algn="just">
              <a:spcBef>
                <a:spcPts val="360"/>
              </a:spcBef>
              <a:spcAft>
                <a:spcPts val="0"/>
              </a:spcAft>
              <a:buClr>
                <a:schemeClr val="dk1"/>
              </a:buClr>
              <a:buSzPts val="1800"/>
              <a:buChar char="•"/>
            </a:pPr>
            <a:r>
              <a:rPr lang="en-US" sz="1800">
                <a:latin typeface="Arial"/>
                <a:ea typeface="Arial"/>
                <a:cs typeface="Arial"/>
                <a:sym typeface="Arial"/>
              </a:rPr>
              <a:t>Esta información es indispensable para la toma de decisiones, es decir, para el diseño y seguimiento del impacto de políticas públicas, inspección, vigilancia y control con el fin de organizar eficientemente al Sector Transporte, mejorar el servicio y la información al ciudadano, reducir sus costos, proteger el medio ambiente y aportar a la competitividad del país</a:t>
            </a:r>
            <a:endParaRPr sz="1800">
              <a:latin typeface="Arial"/>
              <a:ea typeface="Arial"/>
              <a:cs typeface="Arial"/>
              <a:sym typeface="Arial"/>
            </a:endParaRPr>
          </a:p>
        </p:txBody>
      </p:sp>
      <p:pic>
        <p:nvPicPr>
          <p:cNvPr descr="ITS Logo MinTransporte Transparente.png" id="346" name="Google Shape;346;p48"/>
          <p:cNvPicPr preferRelativeResize="0"/>
          <p:nvPr/>
        </p:nvPicPr>
        <p:blipFill rotWithShape="1">
          <a:blip r:embed="rId3">
            <a:alphaModFix/>
          </a:blip>
          <a:srcRect b="0" l="0" r="0" t="0"/>
          <a:stretch/>
        </p:blipFill>
        <p:spPr>
          <a:xfrm>
            <a:off x="5508104" y="1268760"/>
            <a:ext cx="2736304" cy="2736304"/>
          </a:xfrm>
          <a:prstGeom prst="rect">
            <a:avLst/>
          </a:prstGeom>
          <a:noFill/>
          <a:ln>
            <a:noFill/>
          </a:ln>
        </p:spPr>
      </p:pic>
      <p:sp>
        <p:nvSpPr>
          <p:cNvPr id="347" name="Google Shape;347;p48"/>
          <p:cNvSpPr/>
          <p:nvPr/>
        </p:nvSpPr>
        <p:spPr>
          <a:xfrm>
            <a:off x="72008" y="2013808"/>
            <a:ext cx="4572000" cy="1477328"/>
          </a:xfrm>
          <a:prstGeom prst="rect">
            <a:avLst/>
          </a:prstGeom>
          <a:noFill/>
          <a:ln>
            <a:noFill/>
          </a:ln>
        </p:spPr>
        <p:txBody>
          <a:bodyPr anchorCtr="0" anchor="t" bIns="45700" lIns="91425" spcFirstLastPara="1" rIns="91425" wrap="square" tIns="45700">
            <a:noAutofit/>
          </a:bodyPr>
          <a:lstStyle/>
          <a:p>
            <a:pPr indent="-285750" lvl="2" marL="12001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Completa</a:t>
            </a:r>
            <a:endParaRPr/>
          </a:p>
          <a:p>
            <a:pPr indent="-285750" lvl="2" marL="12001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Detallada</a:t>
            </a:r>
            <a:endParaRPr/>
          </a:p>
          <a:p>
            <a:pPr indent="-285750" lvl="2" marL="12001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Organizada</a:t>
            </a:r>
            <a:endParaRPr/>
          </a:p>
          <a:p>
            <a:pPr indent="-285750" lvl="2" marL="12001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Oportuna</a:t>
            </a:r>
            <a:endParaRPr/>
          </a:p>
          <a:p>
            <a:pPr indent="-285750" lvl="2" marL="12001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Valorable</a:t>
            </a:r>
            <a:endParaRPr/>
          </a:p>
        </p:txBody>
      </p:sp>
      <p:sp>
        <p:nvSpPr>
          <p:cNvPr id="348" name="Google Shape;348;p48"/>
          <p:cNvSpPr/>
          <p:nvPr/>
        </p:nvSpPr>
        <p:spPr>
          <a:xfrm>
            <a:off x="2088232" y="2013808"/>
            <a:ext cx="4572000" cy="1477328"/>
          </a:xfrm>
          <a:prstGeom prst="rect">
            <a:avLst/>
          </a:prstGeom>
          <a:noFill/>
          <a:ln>
            <a:noFill/>
          </a:ln>
        </p:spPr>
        <p:txBody>
          <a:bodyPr anchorCtr="0" anchor="t" bIns="45700" lIns="91425" spcFirstLastPara="1" rIns="91425" wrap="square" tIns="45700">
            <a:noAutofit/>
          </a:bodyPr>
          <a:lstStyle/>
          <a:p>
            <a:pPr indent="-285750" lvl="2" marL="12001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Disponible</a:t>
            </a:r>
            <a:endParaRPr/>
          </a:p>
          <a:p>
            <a:pPr indent="-285750" lvl="2" marL="12001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Exacta</a:t>
            </a:r>
            <a:endParaRPr/>
          </a:p>
          <a:p>
            <a:pPr indent="-285750" lvl="2" marL="12001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Objetiva</a:t>
            </a:r>
            <a:endParaRPr/>
          </a:p>
          <a:p>
            <a:pPr indent="-285750" lvl="2" marL="12001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Confiable</a:t>
            </a:r>
            <a:endParaRPr/>
          </a:p>
          <a:p>
            <a:pPr indent="-285750" lvl="2" marL="12001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Relevante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idx="1" type="body"/>
          </p:nvPr>
        </p:nvSpPr>
        <p:spPr>
          <a:xfrm>
            <a:off x="179512" y="764704"/>
            <a:ext cx="8712968" cy="5256584"/>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1800"/>
              <a:buChar char="•"/>
            </a:pPr>
            <a:r>
              <a:rPr lang="en-US" sz="1800"/>
              <a:t>Toda política pública sobre Sistemas Inteligentes para la Infraestructura, el Tránsito y el Transporte que se expida por parte de Min Transporte debe cumplir con los principios de:</a:t>
            </a:r>
            <a:endParaRPr/>
          </a:p>
          <a:p>
            <a:pPr indent="-285750" lvl="0" marL="342900" rtl="0" algn="just">
              <a:spcBef>
                <a:spcPts val="180"/>
              </a:spcBef>
              <a:spcAft>
                <a:spcPts val="0"/>
              </a:spcAft>
              <a:buClr>
                <a:schemeClr val="dk1"/>
              </a:buClr>
              <a:buSzPts val="900"/>
              <a:buNone/>
            </a:pPr>
            <a:r>
              <a:t/>
            </a:r>
            <a:endParaRPr sz="900"/>
          </a:p>
          <a:p>
            <a:pPr indent="-285750" lvl="1" marL="742950" rtl="0" algn="just">
              <a:spcBef>
                <a:spcPts val="360"/>
              </a:spcBef>
              <a:spcAft>
                <a:spcPts val="0"/>
              </a:spcAft>
              <a:buClr>
                <a:schemeClr val="dk1"/>
              </a:buClr>
              <a:buSzPts val="1800"/>
              <a:buFont typeface="Noto Sans Symbols"/>
              <a:buChar char="⮚"/>
            </a:pPr>
            <a:r>
              <a:rPr b="1" lang="en-US" sz="1800"/>
              <a:t>Excelencia en el servicio al ciudadano</a:t>
            </a:r>
            <a:endParaRPr/>
          </a:p>
          <a:p>
            <a:pPr indent="-285750" lvl="1" marL="742950" rtl="0" algn="just">
              <a:spcBef>
                <a:spcPts val="360"/>
              </a:spcBef>
              <a:spcAft>
                <a:spcPts val="0"/>
              </a:spcAft>
              <a:buClr>
                <a:schemeClr val="dk1"/>
              </a:buClr>
              <a:buSzPts val="1800"/>
              <a:buFont typeface="Noto Sans Symbols"/>
              <a:buChar char="⮚"/>
            </a:pPr>
            <a:r>
              <a:rPr b="1" lang="en-US" sz="1800"/>
              <a:t>Apertura y reutilización de datos públicos</a:t>
            </a:r>
            <a:endParaRPr/>
          </a:p>
          <a:p>
            <a:pPr indent="-285750" lvl="1" marL="742950" rtl="0" algn="just">
              <a:spcBef>
                <a:spcPts val="360"/>
              </a:spcBef>
              <a:spcAft>
                <a:spcPts val="0"/>
              </a:spcAft>
              <a:buClr>
                <a:schemeClr val="dk1"/>
              </a:buClr>
              <a:buSzPts val="1800"/>
              <a:buFont typeface="Noto Sans Symbols"/>
              <a:buChar char="⮚"/>
            </a:pPr>
            <a:r>
              <a:rPr b="1" lang="en-US" sz="1800"/>
              <a:t>Estandarización</a:t>
            </a:r>
            <a:endParaRPr/>
          </a:p>
          <a:p>
            <a:pPr indent="-285750" lvl="1" marL="742950" rtl="0" algn="just">
              <a:spcBef>
                <a:spcPts val="360"/>
              </a:spcBef>
              <a:spcAft>
                <a:spcPts val="0"/>
              </a:spcAft>
              <a:buClr>
                <a:schemeClr val="dk1"/>
              </a:buClr>
              <a:buSzPts val="1800"/>
              <a:buFont typeface="Noto Sans Symbols"/>
              <a:buChar char="⮚"/>
            </a:pPr>
            <a:r>
              <a:rPr b="1" lang="en-US" sz="1800"/>
              <a:t>Interoperabilidad</a:t>
            </a:r>
            <a:endParaRPr/>
          </a:p>
          <a:p>
            <a:pPr indent="-285750" lvl="1" marL="742950" rtl="0" algn="just">
              <a:spcBef>
                <a:spcPts val="360"/>
              </a:spcBef>
              <a:spcAft>
                <a:spcPts val="0"/>
              </a:spcAft>
              <a:buClr>
                <a:schemeClr val="dk1"/>
              </a:buClr>
              <a:buSzPts val="1800"/>
              <a:buFont typeface="Noto Sans Symbols"/>
              <a:buChar char="⮚"/>
            </a:pPr>
            <a:r>
              <a:rPr b="1" lang="en-US" sz="1800"/>
              <a:t>Neutralidad tecnológica</a:t>
            </a:r>
            <a:endParaRPr/>
          </a:p>
          <a:p>
            <a:pPr indent="-285750" lvl="1" marL="742950" rtl="0" algn="just">
              <a:spcBef>
                <a:spcPts val="360"/>
              </a:spcBef>
              <a:spcAft>
                <a:spcPts val="0"/>
              </a:spcAft>
              <a:buClr>
                <a:schemeClr val="dk1"/>
              </a:buClr>
              <a:buSzPts val="1800"/>
              <a:buFont typeface="Noto Sans Symbols"/>
              <a:buChar char="⮚"/>
            </a:pPr>
            <a:r>
              <a:rPr b="1" lang="en-US" sz="1800"/>
              <a:t>Innovación</a:t>
            </a:r>
            <a:endParaRPr/>
          </a:p>
          <a:p>
            <a:pPr indent="-285750" lvl="1" marL="742950" rtl="0" algn="just">
              <a:spcBef>
                <a:spcPts val="360"/>
              </a:spcBef>
              <a:spcAft>
                <a:spcPts val="0"/>
              </a:spcAft>
              <a:buClr>
                <a:schemeClr val="dk1"/>
              </a:buClr>
              <a:buSzPts val="1800"/>
              <a:buFont typeface="Noto Sans Symbols"/>
              <a:buChar char="⮚"/>
            </a:pPr>
            <a:r>
              <a:rPr b="1" lang="en-US" sz="1800"/>
              <a:t>Colaboración</a:t>
            </a:r>
            <a:endParaRPr sz="1800">
              <a:solidFill>
                <a:srgbClr val="000000"/>
              </a:solidFill>
            </a:endParaRPr>
          </a:p>
          <a:p>
            <a:pPr indent="-228600" lvl="0" marL="342900" rtl="0" algn="just">
              <a:spcBef>
                <a:spcPts val="360"/>
              </a:spcBef>
              <a:spcAft>
                <a:spcPts val="0"/>
              </a:spcAft>
              <a:buClr>
                <a:schemeClr val="dk1"/>
              </a:buClr>
              <a:buSzPts val="1800"/>
              <a:buNone/>
            </a:pPr>
            <a:r>
              <a:t/>
            </a:r>
            <a:endParaRPr sz="1800"/>
          </a:p>
          <a:p>
            <a:pPr indent="-342900" lvl="0" marL="342900" rtl="0" algn="just">
              <a:spcBef>
                <a:spcPts val="360"/>
              </a:spcBef>
              <a:spcAft>
                <a:spcPts val="0"/>
              </a:spcAft>
              <a:buClr>
                <a:schemeClr val="dk1"/>
              </a:buClr>
              <a:buSzPts val="1800"/>
              <a:buChar char="•"/>
            </a:pPr>
            <a:r>
              <a:rPr lang="en-US" sz="1800"/>
              <a:t>El Grupo ITS está orientando el diseño de los Sistemas Inteligentes hacia la mejora de la Gestión del Sector Transporte cumpliendo el principio de Seguridad y Privacidad de la Información para luego publicarla bajo la política de Gobierno Abierto y Servicios en Línea para el ciudadano</a:t>
            </a:r>
            <a:endParaRPr sz="1800"/>
          </a:p>
          <a:p>
            <a:pPr indent="-228600" lvl="0" marL="342900" rtl="0" algn="just">
              <a:spcBef>
                <a:spcPts val="360"/>
              </a:spcBef>
              <a:spcAft>
                <a:spcPts val="0"/>
              </a:spcAft>
              <a:buClr>
                <a:schemeClr val="dk1"/>
              </a:buClr>
              <a:buSzPts val="1800"/>
              <a:buNone/>
            </a:pPr>
            <a:r>
              <a:t/>
            </a:r>
            <a:endParaRPr b="1" sz="1800">
              <a:solidFill>
                <a:srgbClr val="000000"/>
              </a:solidFill>
            </a:endParaRPr>
          </a:p>
        </p:txBody>
      </p:sp>
      <p:sp>
        <p:nvSpPr>
          <p:cNvPr id="355" name="Google Shape;355;p49"/>
          <p:cNvSpPr/>
          <p:nvPr/>
        </p:nvSpPr>
        <p:spPr>
          <a:xfrm>
            <a:off x="5364088" y="1772816"/>
            <a:ext cx="360040" cy="2520280"/>
          </a:xfrm>
          <a:prstGeom prst="rightBrace">
            <a:avLst>
              <a:gd fmla="val 8333"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49"/>
          <p:cNvSpPr txBox="1"/>
          <p:nvPr/>
        </p:nvSpPr>
        <p:spPr>
          <a:xfrm>
            <a:off x="5796136" y="1708354"/>
            <a:ext cx="3168352" cy="280076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rgbClr val="FF0000"/>
                </a:solidFill>
                <a:latin typeface="Arial"/>
                <a:ea typeface="Arial"/>
                <a:cs typeface="Arial"/>
                <a:sym typeface="Arial"/>
              </a:rPr>
              <a:t>Cumplimiento de los principios y fundamentos de la estrategia Gobierno en Línea (MinTIC) pero con la Arquitectura Empresarial del Sector Transporte</a:t>
            </a:r>
            <a:endParaRPr/>
          </a:p>
          <a:p>
            <a:pPr indent="0" lvl="0" marL="0" marR="0" rtl="0" algn="just">
              <a:spcBef>
                <a:spcPts val="0"/>
              </a:spcBef>
              <a:spcAft>
                <a:spcPts val="0"/>
              </a:spcAft>
              <a:buNone/>
            </a:pPr>
            <a:r>
              <a:t/>
            </a:r>
            <a:endParaRPr b="1" sz="1600">
              <a:solidFill>
                <a:srgbClr val="FF0000"/>
              </a:solidFill>
              <a:latin typeface="Arial"/>
              <a:ea typeface="Arial"/>
              <a:cs typeface="Arial"/>
              <a:sym typeface="Arial"/>
            </a:endParaRPr>
          </a:p>
          <a:p>
            <a:pPr indent="0" lvl="0" marL="0" marR="0" rtl="0" algn="just">
              <a:spcBef>
                <a:spcPts val="0"/>
              </a:spcBef>
              <a:spcAft>
                <a:spcPts val="0"/>
              </a:spcAft>
              <a:buNone/>
            </a:pPr>
            <a:r>
              <a:t/>
            </a:r>
            <a:endParaRPr b="1" sz="1600">
              <a:solidFill>
                <a:srgbClr val="FF0000"/>
              </a:solidFill>
              <a:latin typeface="Arial"/>
              <a:ea typeface="Arial"/>
              <a:cs typeface="Arial"/>
              <a:sym typeface="Arial"/>
            </a:endParaRPr>
          </a:p>
          <a:p>
            <a:pPr indent="0" lvl="0" marL="0" marR="0" rtl="0" algn="just">
              <a:spcBef>
                <a:spcPts val="0"/>
              </a:spcBef>
              <a:spcAft>
                <a:spcPts val="0"/>
              </a:spcAft>
              <a:buNone/>
            </a:pPr>
            <a:r>
              <a:t/>
            </a:r>
            <a:endParaRPr b="1" sz="1600">
              <a:solidFill>
                <a:srgbClr val="FF0000"/>
              </a:solidFill>
              <a:latin typeface="Arial"/>
              <a:ea typeface="Arial"/>
              <a:cs typeface="Arial"/>
              <a:sym typeface="Arial"/>
            </a:endParaRPr>
          </a:p>
          <a:p>
            <a:pPr indent="0" lvl="0" marL="0" marR="0" rtl="0" algn="just">
              <a:spcBef>
                <a:spcPts val="0"/>
              </a:spcBef>
              <a:spcAft>
                <a:spcPts val="0"/>
              </a:spcAft>
              <a:buNone/>
            </a:pPr>
            <a:r>
              <a:rPr b="1" lang="en-US" sz="1600">
                <a:solidFill>
                  <a:srgbClr val="FF0000"/>
                </a:solidFill>
                <a:latin typeface="Arial"/>
                <a:ea typeface="Arial"/>
                <a:cs typeface="Arial"/>
                <a:sym typeface="Arial"/>
              </a:rPr>
              <a:t>Decreto 2573 del 12 de Diciembre de 2014</a:t>
            </a:r>
            <a:endParaRPr/>
          </a:p>
        </p:txBody>
      </p:sp>
      <p:pic>
        <p:nvPicPr>
          <p:cNvPr id="357" name="Google Shape;357;p49"/>
          <p:cNvPicPr preferRelativeResize="0"/>
          <p:nvPr/>
        </p:nvPicPr>
        <p:blipFill rotWithShape="1">
          <a:blip r:embed="rId3">
            <a:alphaModFix/>
          </a:blip>
          <a:srcRect b="0" l="0" r="0" t="0"/>
          <a:stretch/>
        </p:blipFill>
        <p:spPr>
          <a:xfrm>
            <a:off x="6300192" y="3340089"/>
            <a:ext cx="2304256" cy="592969"/>
          </a:xfrm>
          <a:prstGeom prst="rect">
            <a:avLst/>
          </a:prstGeom>
          <a:noFill/>
          <a:ln>
            <a:noFill/>
          </a:ln>
        </p:spPr>
      </p:pic>
      <p:sp>
        <p:nvSpPr>
          <p:cNvPr id="358" name="Google Shape;358;p49"/>
          <p:cNvSpPr/>
          <p:nvPr/>
        </p:nvSpPr>
        <p:spPr>
          <a:xfrm>
            <a:off x="107504" y="44624"/>
            <a:ext cx="89279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   ¿QUÉ SON LOS ITS?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nvSpPr>
        <p:spPr>
          <a:xfrm>
            <a:off x="156361" y="1168462"/>
            <a:ext cx="8424936"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La gran diferencia entre TIC (Tecnologías de Información y Comunicación) e ITS (Sistemas Inteligentes para la Infraestructura, el Tránsito y el Transporte) es que los ITS son todas las TIC aplicadas exclusivamente para el apoyo del Sector Transporte.</a:t>
            </a:r>
            <a:endParaRPr/>
          </a:p>
        </p:txBody>
      </p:sp>
      <p:pic>
        <p:nvPicPr>
          <p:cNvPr id="365" name="Google Shape;365;p50"/>
          <p:cNvPicPr preferRelativeResize="0"/>
          <p:nvPr/>
        </p:nvPicPr>
        <p:blipFill rotWithShape="1">
          <a:blip r:embed="rId3">
            <a:alphaModFix/>
          </a:blip>
          <a:srcRect b="0" l="0" r="0" t="0"/>
          <a:stretch/>
        </p:blipFill>
        <p:spPr>
          <a:xfrm>
            <a:off x="4726931" y="2509069"/>
            <a:ext cx="3854366" cy="2953323"/>
          </a:xfrm>
          <a:prstGeom prst="rect">
            <a:avLst/>
          </a:prstGeom>
          <a:noFill/>
          <a:ln cap="flat" cmpd="sng" w="9525">
            <a:solidFill>
              <a:schemeClr val="dk1"/>
            </a:solidFill>
            <a:prstDash val="solid"/>
            <a:round/>
            <a:headEnd len="sm" w="sm" type="none"/>
            <a:tailEnd len="sm" w="sm" type="none"/>
          </a:ln>
          <a:effectLst>
            <a:outerShdw blurRad="292100" rotWithShape="0" algn="tl" dir="2700000" dist="139700">
              <a:srgbClr val="333333">
                <a:alpha val="64705"/>
              </a:srgbClr>
            </a:outerShdw>
          </a:effectLst>
        </p:spPr>
      </p:pic>
      <p:pic>
        <p:nvPicPr>
          <p:cNvPr id="366" name="Google Shape;366;p50"/>
          <p:cNvPicPr preferRelativeResize="0"/>
          <p:nvPr/>
        </p:nvPicPr>
        <p:blipFill rotWithShape="1">
          <a:blip r:embed="rId4">
            <a:alphaModFix/>
          </a:blip>
          <a:srcRect b="0" l="0" r="0" t="0"/>
          <a:stretch/>
        </p:blipFill>
        <p:spPr>
          <a:xfrm>
            <a:off x="577343" y="2509068"/>
            <a:ext cx="3783953" cy="2953323"/>
          </a:xfrm>
          <a:prstGeom prst="rect">
            <a:avLst/>
          </a:prstGeom>
          <a:noFill/>
          <a:ln cap="flat" cmpd="sng" w="9525">
            <a:solidFill>
              <a:srgbClr val="000000"/>
            </a:solidFill>
            <a:prstDash val="solid"/>
            <a:round/>
            <a:headEnd len="sm" w="sm" type="none"/>
            <a:tailEnd len="sm" w="sm" type="none"/>
          </a:ln>
          <a:effectLst>
            <a:outerShdw blurRad="292100" rotWithShape="0" algn="tl" dir="2700000" dist="139700">
              <a:srgbClr val="333333">
                <a:alpha val="64705"/>
              </a:srgbClr>
            </a:outerShdw>
          </a:effectLst>
        </p:spPr>
      </p:pic>
      <p:sp>
        <p:nvSpPr>
          <p:cNvPr id="367" name="Google Shape;367;p50"/>
          <p:cNvSpPr txBox="1"/>
          <p:nvPr/>
        </p:nvSpPr>
        <p:spPr>
          <a:xfrm>
            <a:off x="213688" y="727122"/>
            <a:ext cx="3091359" cy="338554"/>
          </a:xfrm>
          <a:prstGeom prst="rect">
            <a:avLst/>
          </a:prstGeom>
          <a:solidFill>
            <a:srgbClr val="DAE5F1"/>
          </a:solidFill>
          <a:ln cap="flat" cmpd="sng" w="19050">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DIFERENCIA ENTRE ITS y TIC</a:t>
            </a:r>
            <a:endParaRPr/>
          </a:p>
        </p:txBody>
      </p:sp>
      <p:sp>
        <p:nvSpPr>
          <p:cNvPr id="368" name="Google Shape;368;p50"/>
          <p:cNvSpPr txBox="1"/>
          <p:nvPr/>
        </p:nvSpPr>
        <p:spPr>
          <a:xfrm>
            <a:off x="6516216" y="5517232"/>
            <a:ext cx="556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TIC</a:t>
            </a:r>
            <a:endParaRPr/>
          </a:p>
        </p:txBody>
      </p:sp>
      <p:sp>
        <p:nvSpPr>
          <p:cNvPr id="369" name="Google Shape;369;p50"/>
          <p:cNvSpPr txBox="1"/>
          <p:nvPr/>
        </p:nvSpPr>
        <p:spPr>
          <a:xfrm>
            <a:off x="2195736" y="5507940"/>
            <a:ext cx="543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ITS</a:t>
            </a:r>
            <a:endParaRPr/>
          </a:p>
        </p:txBody>
      </p:sp>
      <p:sp>
        <p:nvSpPr>
          <p:cNvPr id="370" name="Google Shape;370;p50"/>
          <p:cNvSpPr/>
          <p:nvPr/>
        </p:nvSpPr>
        <p:spPr>
          <a:xfrm>
            <a:off x="107504" y="44624"/>
            <a:ext cx="89279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   ¿QUÉ SON LOS ITS?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1"/>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pic>
        <p:nvPicPr>
          <p:cNvPr id="376" name="Google Shape;376;p51"/>
          <p:cNvPicPr preferRelativeResize="0"/>
          <p:nvPr/>
        </p:nvPicPr>
        <p:blipFill rotWithShape="1">
          <a:blip r:embed="rId3">
            <a:alphaModFix/>
          </a:blip>
          <a:srcRect b="0" l="0" r="0" t="0"/>
          <a:stretch/>
        </p:blipFill>
        <p:spPr>
          <a:xfrm>
            <a:off x="539552" y="1412776"/>
            <a:ext cx="4131234" cy="4131234"/>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10000" fadeDir="5400000" kx="0" rotWithShape="0" algn="bl" stA="28000" stPos="0" sy="-100000" ky="0"/>
          </a:effectLst>
        </p:spPr>
      </p:pic>
      <p:pic>
        <p:nvPicPr>
          <p:cNvPr id="377" name="Google Shape;377;p51"/>
          <p:cNvPicPr preferRelativeResize="0"/>
          <p:nvPr/>
        </p:nvPicPr>
        <p:blipFill rotWithShape="1">
          <a:blip r:embed="rId4">
            <a:alphaModFix/>
          </a:blip>
          <a:srcRect b="0" l="0" r="0" t="0"/>
          <a:stretch/>
        </p:blipFill>
        <p:spPr>
          <a:xfrm>
            <a:off x="4788024" y="2492896"/>
            <a:ext cx="4064000" cy="304800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fadeDir="5400000" kx="0" rotWithShape="0" algn="bl" stA="28000" stPos="0" sy="-100000" ky="0"/>
          </a:effectLst>
        </p:spPr>
      </p:pic>
      <p:sp>
        <p:nvSpPr>
          <p:cNvPr id="378" name="Google Shape;378;p51"/>
          <p:cNvSpPr txBox="1"/>
          <p:nvPr/>
        </p:nvSpPr>
        <p:spPr>
          <a:xfrm>
            <a:off x="1499413" y="692696"/>
            <a:ext cx="6240939" cy="338554"/>
          </a:xfrm>
          <a:prstGeom prst="rect">
            <a:avLst/>
          </a:prstGeom>
          <a:solidFill>
            <a:srgbClr val="DAE5F1"/>
          </a:solidFill>
          <a:ln cap="flat" cmpd="sng" w="19050">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EJEMPLO SISTEMA INTELIGENTE PARA INFRAESTRUCTURA</a:t>
            </a:r>
            <a:endParaRPr/>
          </a:p>
        </p:txBody>
      </p:sp>
      <p:sp>
        <p:nvSpPr>
          <p:cNvPr id="379" name="Google Shape;379;p51"/>
          <p:cNvSpPr txBox="1"/>
          <p:nvPr/>
        </p:nvSpPr>
        <p:spPr>
          <a:xfrm>
            <a:off x="5220072" y="1340768"/>
            <a:ext cx="3024336" cy="1077218"/>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Sistema de Información para mantenimiento preventivo / correctivo de la Infraestructura Vial</a:t>
            </a:r>
            <a:endParaRPr/>
          </a:p>
        </p:txBody>
      </p:sp>
      <p:sp>
        <p:nvSpPr>
          <p:cNvPr id="380" name="Google Shape;380;p51"/>
          <p:cNvSpPr/>
          <p:nvPr/>
        </p:nvSpPr>
        <p:spPr>
          <a:xfrm>
            <a:off x="107504" y="44624"/>
            <a:ext cx="89279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   ¿QUÉ SON LOS ITS?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386" name="Google Shape;386;p52"/>
          <p:cNvSpPr txBox="1"/>
          <p:nvPr/>
        </p:nvSpPr>
        <p:spPr>
          <a:xfrm>
            <a:off x="971600" y="548680"/>
            <a:ext cx="7560839" cy="584775"/>
          </a:xfrm>
          <a:prstGeom prst="rect">
            <a:avLst/>
          </a:prstGeom>
          <a:solidFill>
            <a:srgbClr val="DAE5F1"/>
          </a:solidFill>
          <a:ln cap="flat" cmpd="sng" w="19050">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EJEMPLO TECNOLOGÍA DE APOYO PARA INFRAESTRUCTURA, TRÁNSITO Y TRANSPORTE</a:t>
            </a:r>
            <a:endParaRPr/>
          </a:p>
        </p:txBody>
      </p:sp>
      <p:pic>
        <p:nvPicPr>
          <p:cNvPr id="387" name="Google Shape;387;p52"/>
          <p:cNvPicPr preferRelativeResize="0"/>
          <p:nvPr/>
        </p:nvPicPr>
        <p:blipFill rotWithShape="1">
          <a:blip r:embed="rId3">
            <a:alphaModFix/>
          </a:blip>
          <a:srcRect b="0" l="0" r="0" t="0"/>
          <a:stretch/>
        </p:blipFill>
        <p:spPr>
          <a:xfrm>
            <a:off x="3851920" y="2420888"/>
            <a:ext cx="4513337" cy="3107765"/>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fadeDir="5400000" kx="0" rotWithShape="0" algn="bl" stA="28000" stPos="0" sy="-100000" ky="0"/>
          </a:effectLst>
        </p:spPr>
      </p:pic>
      <p:pic>
        <p:nvPicPr>
          <p:cNvPr id="388" name="Google Shape;388;p52"/>
          <p:cNvPicPr preferRelativeResize="0"/>
          <p:nvPr/>
        </p:nvPicPr>
        <p:blipFill rotWithShape="1">
          <a:blip r:embed="rId4">
            <a:alphaModFix/>
          </a:blip>
          <a:srcRect b="0" l="0" r="0" t="0"/>
          <a:stretch/>
        </p:blipFill>
        <p:spPr>
          <a:xfrm>
            <a:off x="457200" y="1480258"/>
            <a:ext cx="3106688" cy="233487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fadeDir="5400000" kx="0" rotWithShape="0" algn="bl" stA="28000" stPos="0" sy="-100000" ky="0"/>
          </a:effectLst>
        </p:spPr>
      </p:pic>
      <p:pic>
        <p:nvPicPr>
          <p:cNvPr id="389" name="Google Shape;389;p52"/>
          <p:cNvPicPr preferRelativeResize="0"/>
          <p:nvPr/>
        </p:nvPicPr>
        <p:blipFill rotWithShape="1">
          <a:blip r:embed="rId5">
            <a:alphaModFix/>
          </a:blip>
          <a:srcRect b="0" l="0" r="0" t="0"/>
          <a:stretch/>
        </p:blipFill>
        <p:spPr>
          <a:xfrm>
            <a:off x="457201" y="3946072"/>
            <a:ext cx="3106687" cy="1557741"/>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fadeDir="5400000" kx="0" rotWithShape="0" algn="bl" stA="28000" stPos="0" sy="-100000" ky="0"/>
          </a:effectLst>
        </p:spPr>
      </p:pic>
      <p:sp>
        <p:nvSpPr>
          <p:cNvPr id="390" name="Google Shape;390;p52"/>
          <p:cNvSpPr txBox="1"/>
          <p:nvPr/>
        </p:nvSpPr>
        <p:spPr>
          <a:xfrm>
            <a:off x="3635896" y="1271662"/>
            <a:ext cx="5328592" cy="1077218"/>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Tecnología para reporte al Sistema de Información sobre intervenciones viales. Información disponible al usuario o para desvío del tránsito y autorización desvío  transporte.</a:t>
            </a:r>
            <a:endParaRPr/>
          </a:p>
        </p:txBody>
      </p:sp>
      <p:sp>
        <p:nvSpPr>
          <p:cNvPr id="391" name="Google Shape;391;p52"/>
          <p:cNvSpPr/>
          <p:nvPr/>
        </p:nvSpPr>
        <p:spPr>
          <a:xfrm>
            <a:off x="107504" y="44624"/>
            <a:ext cx="89279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   ¿QUÉ SON LOS ITS?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397" name="Google Shape;397;p53"/>
          <p:cNvSpPr txBox="1"/>
          <p:nvPr/>
        </p:nvSpPr>
        <p:spPr>
          <a:xfrm>
            <a:off x="1043608" y="692696"/>
            <a:ext cx="7704856" cy="338554"/>
          </a:xfrm>
          <a:prstGeom prst="rect">
            <a:avLst/>
          </a:prstGeom>
          <a:solidFill>
            <a:srgbClr val="DAE5F1"/>
          </a:solidFill>
          <a:ln cap="flat" cmpd="sng" w="19050">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EJEMPLO TECNOLOGÍA PARA CONTROL Y VIGILANCIA TRÁNSITO</a:t>
            </a:r>
            <a:endParaRPr/>
          </a:p>
        </p:txBody>
      </p:sp>
      <p:sp>
        <p:nvSpPr>
          <p:cNvPr id="398" name="Google Shape;398;p53"/>
          <p:cNvSpPr txBox="1"/>
          <p:nvPr/>
        </p:nvSpPr>
        <p:spPr>
          <a:xfrm>
            <a:off x="4393650" y="2899993"/>
            <a:ext cx="4608512" cy="830997"/>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Herramientas tecnológicas e información centralizada para control y vigilancia efectiva y eficiente en la vía</a:t>
            </a:r>
            <a:endParaRPr/>
          </a:p>
        </p:txBody>
      </p:sp>
      <p:pic>
        <p:nvPicPr>
          <p:cNvPr id="399" name="Google Shape;399;p53"/>
          <p:cNvPicPr preferRelativeResize="0"/>
          <p:nvPr/>
        </p:nvPicPr>
        <p:blipFill rotWithShape="1">
          <a:blip r:embed="rId3">
            <a:alphaModFix/>
          </a:blip>
          <a:srcRect b="0" l="0" r="0" t="0"/>
          <a:stretch/>
        </p:blipFill>
        <p:spPr>
          <a:xfrm>
            <a:off x="683568" y="1268760"/>
            <a:ext cx="3534025" cy="4093465"/>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fadeDir="5400000" kx="0" rotWithShape="0" algn="bl" stA="28000" stPos="0" sy="-100000" ky="0"/>
          </a:effectLst>
        </p:spPr>
      </p:pic>
      <p:sp>
        <p:nvSpPr>
          <p:cNvPr id="400" name="Google Shape;400;p53"/>
          <p:cNvSpPr/>
          <p:nvPr/>
        </p:nvSpPr>
        <p:spPr>
          <a:xfrm>
            <a:off x="107504" y="44624"/>
            <a:ext cx="89279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   ¿QUÉ SON LOS ITS?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4"/>
          <p:cNvSpPr txBox="1"/>
          <p:nvPr/>
        </p:nvSpPr>
        <p:spPr>
          <a:xfrm>
            <a:off x="755576" y="2357664"/>
            <a:ext cx="7704856" cy="820417"/>
          </a:xfrm>
          <a:prstGeom prst="rect">
            <a:avLst/>
          </a:prstGeom>
          <a:noFill/>
          <a:ln>
            <a:noFill/>
          </a:ln>
        </p:spPr>
        <p:txBody>
          <a:bodyPr anchorCtr="0" anchor="ctr" bIns="45700" lIns="91425" spcFirstLastPara="1" rIns="91425" wrap="square" tIns="45700">
            <a:spAutoFit/>
          </a:bodyPr>
          <a:lstStyle/>
          <a:p>
            <a:pPr indent="0" lvl="0" marL="0" marR="0" rtl="0" algn="ctr">
              <a:lnSpc>
                <a:spcPct val="200000"/>
              </a:lnSpc>
              <a:spcBef>
                <a:spcPts val="0"/>
              </a:spcBef>
              <a:spcAft>
                <a:spcPts val="0"/>
              </a:spcAft>
              <a:buNone/>
            </a:pPr>
            <a:r>
              <a:rPr b="1" lang="en-US" sz="2800">
                <a:solidFill>
                  <a:schemeClr val="dk1"/>
                </a:solidFill>
                <a:latin typeface="Arial"/>
                <a:ea typeface="Arial"/>
                <a:cs typeface="Arial"/>
                <a:sym typeface="Arial"/>
              </a:rPr>
              <a:t>ESTRUCTURA DEL GRUPO ITS</a:t>
            </a:r>
            <a:endParaRPr/>
          </a:p>
        </p:txBody>
      </p:sp>
      <p:pic>
        <p:nvPicPr>
          <p:cNvPr id="406" name="Google Shape;406;p54"/>
          <p:cNvPicPr preferRelativeResize="0"/>
          <p:nvPr/>
        </p:nvPicPr>
        <p:blipFill rotWithShape="1">
          <a:blip r:embed="rId3">
            <a:alphaModFix/>
          </a:blip>
          <a:srcRect b="0" l="0" r="0" t="0"/>
          <a:stretch/>
        </p:blipFill>
        <p:spPr>
          <a:xfrm>
            <a:off x="8033675" y="764704"/>
            <a:ext cx="853514" cy="7315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nvSpPr>
        <p:spPr>
          <a:xfrm>
            <a:off x="755576" y="2276872"/>
            <a:ext cx="7704856" cy="2059218"/>
          </a:xfrm>
          <a:prstGeom prst="rect">
            <a:avLst/>
          </a:prstGeom>
          <a:noFill/>
          <a:ln>
            <a:noFill/>
          </a:ln>
        </p:spPr>
        <p:txBody>
          <a:bodyPr anchorCtr="0" anchor="t" bIns="45700" lIns="91425" spcFirstLastPara="1" rIns="91425" wrap="square" tIns="45700">
            <a:spAutoFit/>
          </a:bodyPr>
          <a:lstStyle/>
          <a:p>
            <a:pPr indent="0" lvl="0" marL="0" marR="0" rtl="0" algn="ctr">
              <a:lnSpc>
                <a:spcPct val="250000"/>
              </a:lnSpc>
              <a:spcBef>
                <a:spcPts val="0"/>
              </a:spcBef>
              <a:spcAft>
                <a:spcPts val="0"/>
              </a:spcAft>
              <a:buNone/>
            </a:pPr>
            <a:r>
              <a:rPr b="1" lang="en-US" sz="2800">
                <a:solidFill>
                  <a:schemeClr val="dk1"/>
                </a:solidFill>
                <a:latin typeface="Arial"/>
                <a:ea typeface="Arial"/>
                <a:cs typeface="Arial"/>
                <a:sym typeface="Arial"/>
              </a:rPr>
              <a:t>FUNCIONES DEL MINISTERIO DE TRANSPORTE</a:t>
            </a:r>
            <a:endParaRPr/>
          </a:p>
        </p:txBody>
      </p:sp>
      <p:pic>
        <p:nvPicPr>
          <p:cNvPr id="189" name="Google Shape;189;p28"/>
          <p:cNvPicPr preferRelativeResize="0"/>
          <p:nvPr/>
        </p:nvPicPr>
        <p:blipFill rotWithShape="1">
          <a:blip r:embed="rId3">
            <a:alphaModFix/>
          </a:blip>
          <a:srcRect b="0" l="0" r="0" t="0"/>
          <a:stretch/>
        </p:blipFill>
        <p:spPr>
          <a:xfrm>
            <a:off x="8035784" y="692696"/>
            <a:ext cx="849295" cy="7358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5"/>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12" name="Google Shape;412;p55"/>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13" name="Google Shape;413;p55"/>
          <p:cNvPicPr preferRelativeResize="0"/>
          <p:nvPr/>
        </p:nvPicPr>
        <p:blipFill rotWithShape="1">
          <a:blip r:embed="rId3">
            <a:alphaModFix/>
          </a:blip>
          <a:srcRect b="0" l="0" r="0" t="0"/>
          <a:stretch/>
        </p:blipFill>
        <p:spPr>
          <a:xfrm>
            <a:off x="297362" y="1700808"/>
            <a:ext cx="8603752" cy="31417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6"/>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19" name="Google Shape;419;p56"/>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20" name="Google Shape;420;p56"/>
          <p:cNvPicPr preferRelativeResize="0"/>
          <p:nvPr/>
        </p:nvPicPr>
        <p:blipFill rotWithShape="1">
          <a:blip r:embed="rId3">
            <a:alphaModFix/>
          </a:blip>
          <a:srcRect b="0" l="11693" r="11692" t="0"/>
          <a:stretch/>
        </p:blipFill>
        <p:spPr>
          <a:xfrm>
            <a:off x="737320" y="1484784"/>
            <a:ext cx="7776864" cy="37432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7"/>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26" name="Google Shape;426;p57"/>
          <p:cNvSpPr/>
          <p:nvPr/>
        </p:nvSpPr>
        <p:spPr>
          <a:xfrm>
            <a:off x="107504" y="44624"/>
            <a:ext cx="903649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a:t>
            </a:r>
            <a:r>
              <a:rPr b="1" lang="en-US" sz="2000">
                <a:solidFill>
                  <a:schemeClr val="lt1"/>
                </a:solidFill>
                <a:latin typeface="Arial"/>
                <a:ea typeface="Arial"/>
                <a:cs typeface="Arial"/>
                <a:sym typeface="Arial"/>
              </a:rPr>
              <a:t>ESTRUCTURA</a:t>
            </a:r>
            <a:r>
              <a:rPr b="1" lang="en-US" sz="1800">
                <a:solidFill>
                  <a:schemeClr val="lt1"/>
                </a:solidFill>
                <a:latin typeface="Arial"/>
                <a:ea typeface="Arial"/>
                <a:cs typeface="Arial"/>
                <a:sym typeface="Arial"/>
              </a:rPr>
              <a:t> DEL GRUPO ITS</a:t>
            </a:r>
            <a:endParaRPr/>
          </a:p>
        </p:txBody>
      </p:sp>
      <p:pic>
        <p:nvPicPr>
          <p:cNvPr id="427" name="Google Shape;427;p57"/>
          <p:cNvPicPr preferRelativeResize="0"/>
          <p:nvPr/>
        </p:nvPicPr>
        <p:blipFill rotWithShape="1">
          <a:blip r:embed="rId3">
            <a:alphaModFix/>
          </a:blip>
          <a:srcRect b="0" l="0" r="0" t="0"/>
          <a:stretch/>
        </p:blipFill>
        <p:spPr>
          <a:xfrm>
            <a:off x="337592" y="1772816"/>
            <a:ext cx="8427639" cy="30774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8"/>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33" name="Google Shape;433;p58"/>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34" name="Google Shape;434;p58"/>
          <p:cNvPicPr preferRelativeResize="0"/>
          <p:nvPr/>
        </p:nvPicPr>
        <p:blipFill rotWithShape="1">
          <a:blip r:embed="rId3">
            <a:alphaModFix/>
          </a:blip>
          <a:srcRect b="0" l="11693" r="12401" t="0"/>
          <a:stretch/>
        </p:blipFill>
        <p:spPr>
          <a:xfrm>
            <a:off x="683568" y="1554317"/>
            <a:ext cx="7704856" cy="37493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9"/>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40" name="Google Shape;440;p59"/>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41" name="Google Shape;441;p59"/>
          <p:cNvPicPr preferRelativeResize="0"/>
          <p:nvPr/>
        </p:nvPicPr>
        <p:blipFill rotWithShape="1">
          <a:blip r:embed="rId3">
            <a:alphaModFix/>
          </a:blip>
          <a:srcRect b="0" l="10983" r="11693" t="0"/>
          <a:stretch/>
        </p:blipFill>
        <p:spPr>
          <a:xfrm>
            <a:off x="611560" y="1502497"/>
            <a:ext cx="7848872" cy="385300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47" name="Google Shape;447;p60"/>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48" name="Google Shape;448;p60"/>
          <p:cNvPicPr preferRelativeResize="0"/>
          <p:nvPr/>
        </p:nvPicPr>
        <p:blipFill rotWithShape="1">
          <a:blip r:embed="rId3">
            <a:alphaModFix/>
          </a:blip>
          <a:srcRect b="14" l="25171" r="17368" t="-15"/>
          <a:stretch/>
        </p:blipFill>
        <p:spPr>
          <a:xfrm>
            <a:off x="2051720" y="1412776"/>
            <a:ext cx="5832648" cy="374326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1"/>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54" name="Google Shape;454;p61"/>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55" name="Google Shape;455;p61"/>
          <p:cNvPicPr preferRelativeResize="0"/>
          <p:nvPr/>
        </p:nvPicPr>
        <p:blipFill rotWithShape="1">
          <a:blip r:embed="rId3">
            <a:alphaModFix/>
          </a:blip>
          <a:srcRect b="0" l="24462" r="16658" t="0"/>
          <a:stretch/>
        </p:blipFill>
        <p:spPr>
          <a:xfrm>
            <a:off x="1907704" y="1340768"/>
            <a:ext cx="5976664" cy="38286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2"/>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61" name="Google Shape;461;p62"/>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62" name="Google Shape;462;p62"/>
          <p:cNvPicPr preferRelativeResize="0"/>
          <p:nvPr/>
        </p:nvPicPr>
        <p:blipFill rotWithShape="1">
          <a:blip r:embed="rId3">
            <a:alphaModFix/>
          </a:blip>
          <a:srcRect b="0" l="0" r="0" t="0"/>
          <a:stretch/>
        </p:blipFill>
        <p:spPr>
          <a:xfrm>
            <a:off x="331777" y="1844824"/>
            <a:ext cx="8387728" cy="30528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3"/>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68" name="Google Shape;468;p63"/>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69" name="Google Shape;469;p63"/>
          <p:cNvPicPr preferRelativeResize="0"/>
          <p:nvPr/>
        </p:nvPicPr>
        <p:blipFill rotWithShape="1">
          <a:blip r:embed="rId3">
            <a:alphaModFix/>
          </a:blip>
          <a:srcRect b="0" l="0" r="0" t="0"/>
          <a:stretch/>
        </p:blipFill>
        <p:spPr>
          <a:xfrm>
            <a:off x="107504" y="1628800"/>
            <a:ext cx="8871042" cy="32660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4"/>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75" name="Google Shape;475;p64"/>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76" name="Google Shape;476;p64"/>
          <p:cNvPicPr preferRelativeResize="0"/>
          <p:nvPr/>
        </p:nvPicPr>
        <p:blipFill rotWithShape="1">
          <a:blip r:embed="rId3">
            <a:alphaModFix/>
          </a:blip>
          <a:srcRect b="0" l="0" r="0" t="0"/>
          <a:stretch/>
        </p:blipFill>
        <p:spPr>
          <a:xfrm>
            <a:off x="152810" y="2132856"/>
            <a:ext cx="8694364" cy="29190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108426" y="31173"/>
            <a:ext cx="6192688" cy="397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b="1" lang="en-US" sz="1800">
                <a:solidFill>
                  <a:schemeClr val="lt1"/>
                </a:solidFill>
                <a:latin typeface="Arial"/>
                <a:ea typeface="Arial"/>
                <a:cs typeface="Arial"/>
                <a:sym typeface="Arial"/>
              </a:rPr>
              <a:t>1. FUNCIONES DEL MINISTERIO DE TRANSPORTE</a:t>
            </a:r>
            <a:br>
              <a:rPr b="1" lang="en-US" sz="1800">
                <a:solidFill>
                  <a:schemeClr val="lt1"/>
                </a:solidFill>
                <a:latin typeface="Arial"/>
                <a:ea typeface="Arial"/>
                <a:cs typeface="Arial"/>
                <a:sym typeface="Arial"/>
              </a:rPr>
            </a:br>
            <a:r>
              <a:rPr b="1" lang="en-US" sz="1800">
                <a:solidFill>
                  <a:schemeClr val="lt1"/>
                </a:solidFill>
                <a:latin typeface="Arial"/>
                <a:ea typeface="Arial"/>
                <a:cs typeface="Arial"/>
                <a:sym typeface="Arial"/>
              </a:rPr>
              <a:t> </a:t>
            </a:r>
            <a:endParaRPr/>
          </a:p>
        </p:txBody>
      </p:sp>
      <p:pic>
        <p:nvPicPr>
          <p:cNvPr id="196" name="Google Shape;196;p29"/>
          <p:cNvPicPr preferRelativeResize="0"/>
          <p:nvPr/>
        </p:nvPicPr>
        <p:blipFill rotWithShape="1">
          <a:blip r:embed="rId3">
            <a:alphaModFix/>
          </a:blip>
          <a:srcRect b="0" l="0" r="0" t="6518"/>
          <a:stretch/>
        </p:blipFill>
        <p:spPr>
          <a:xfrm>
            <a:off x="182774" y="1159872"/>
            <a:ext cx="4906419" cy="4564439"/>
          </a:xfrm>
          <a:prstGeom prst="rect">
            <a:avLst/>
          </a:prstGeom>
          <a:noFill/>
          <a:ln>
            <a:noFill/>
          </a:ln>
        </p:spPr>
      </p:pic>
      <p:sp>
        <p:nvSpPr>
          <p:cNvPr id="197" name="Google Shape;197;p29"/>
          <p:cNvSpPr/>
          <p:nvPr/>
        </p:nvSpPr>
        <p:spPr>
          <a:xfrm>
            <a:off x="5436095" y="1159872"/>
            <a:ext cx="3456384" cy="3664117"/>
          </a:xfrm>
          <a:prstGeom prst="roundRect">
            <a:avLst>
              <a:gd fmla="val 7190"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900">
                <a:solidFill>
                  <a:srgbClr val="632423"/>
                </a:solidFill>
                <a:latin typeface="Arial"/>
                <a:ea typeface="Arial"/>
                <a:cs typeface="Arial"/>
                <a:sym typeface="Arial"/>
              </a:rPr>
              <a:t>ENTIDADES DEL SECTOR TRANSPORTE</a:t>
            </a:r>
            <a:endParaRPr/>
          </a:p>
          <a:p>
            <a:pPr indent="0" lvl="0" marL="0" marR="0" rtl="0" algn="l">
              <a:spcBef>
                <a:spcPts val="0"/>
              </a:spcBef>
              <a:spcAft>
                <a:spcPts val="0"/>
              </a:spcAft>
              <a:buNone/>
            </a:pPr>
            <a:r>
              <a:t/>
            </a:r>
            <a:endParaRPr b="1" sz="900">
              <a:solidFill>
                <a:srgbClr val="632423"/>
              </a:solidFill>
              <a:latin typeface="Arial"/>
              <a:ea typeface="Arial"/>
              <a:cs typeface="Arial"/>
              <a:sym typeface="Arial"/>
            </a:endParaRPr>
          </a:p>
          <a:p>
            <a:pPr indent="-285750" lvl="0" marL="285750" marR="0" rtl="0" algn="l">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VICEPRESIDENCIA DE LA REPUBLICA</a:t>
            </a:r>
            <a:endParaRPr/>
          </a:p>
          <a:p>
            <a:pPr indent="-285750" lvl="0" marL="285750" marR="0" rtl="0" algn="l">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INSTITUTO NACIONAL DE VIAS – INVIAS</a:t>
            </a:r>
            <a:endParaRPr/>
          </a:p>
          <a:p>
            <a:pPr indent="-285750" lvl="0" marL="285750" marR="0" rtl="0" algn="l">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AGENCIA NACIONAL DE INFRAESTRUCTURA – ANI</a:t>
            </a:r>
            <a:endParaRPr/>
          </a:p>
          <a:p>
            <a:pPr indent="-285750" lvl="0" marL="285750" marR="0" rtl="0" algn="l">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SUPERINTENDECIA DE PUERTOS</a:t>
            </a:r>
            <a:endParaRPr/>
          </a:p>
          <a:p>
            <a:pPr indent="-285750" lvl="0" marL="285750" marR="0" rtl="0" algn="l">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AERONAUTICA CIVIL</a:t>
            </a:r>
            <a:endParaRPr/>
          </a:p>
          <a:p>
            <a:pPr indent="-285750" lvl="0" marL="285750" marR="0" rtl="0" algn="l">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CORMAGDALENA</a:t>
            </a:r>
            <a:endParaRPr/>
          </a:p>
          <a:p>
            <a:pPr indent="-285750" lvl="0" marL="285750" marR="0" rtl="0" algn="l">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POLICIA NACIONAL DE COLOMBIA (DIRECCIÓN DE TRANSITO Y TRANSPORTE)</a:t>
            </a:r>
            <a:endParaRPr/>
          </a:p>
          <a:p>
            <a:pPr indent="-215900" lvl="0" marL="285750" marR="0" rtl="0" algn="l">
              <a:spcBef>
                <a:spcPts val="0"/>
              </a:spcBef>
              <a:spcAft>
                <a:spcPts val="0"/>
              </a:spcAft>
              <a:buClr>
                <a:schemeClr val="dk1"/>
              </a:buClr>
              <a:buSzPts val="1100"/>
              <a:buFont typeface="Arial"/>
              <a:buNone/>
            </a:pPr>
            <a:r>
              <a:t/>
            </a:r>
            <a:endParaRPr sz="1100">
              <a:solidFill>
                <a:srgbClr val="632423"/>
              </a:solidFill>
              <a:latin typeface="Arial"/>
              <a:ea typeface="Arial"/>
              <a:cs typeface="Arial"/>
              <a:sym typeface="Arial"/>
            </a:endParaRPr>
          </a:p>
          <a:p>
            <a:pPr indent="-215900" lvl="0" marL="285750" marR="0" rtl="0" algn="l">
              <a:spcBef>
                <a:spcPts val="0"/>
              </a:spcBef>
              <a:spcAft>
                <a:spcPts val="0"/>
              </a:spcAft>
              <a:buClr>
                <a:schemeClr val="dk1"/>
              </a:buClr>
              <a:buSzPts val="1100"/>
              <a:buFont typeface="Arial"/>
              <a:buNone/>
            </a:pPr>
            <a:r>
              <a:t/>
            </a:r>
            <a:endParaRPr sz="1100">
              <a:solidFill>
                <a:srgbClr val="632423"/>
              </a:solidFill>
              <a:latin typeface="Arial"/>
              <a:ea typeface="Arial"/>
              <a:cs typeface="Arial"/>
              <a:sym typeface="Arial"/>
            </a:endParaRPr>
          </a:p>
          <a:p>
            <a:pPr indent="-215900" lvl="0" marL="285750" marR="0" rtl="0" algn="l">
              <a:spcBef>
                <a:spcPts val="0"/>
              </a:spcBef>
              <a:spcAft>
                <a:spcPts val="0"/>
              </a:spcAft>
              <a:buClr>
                <a:schemeClr val="dk1"/>
              </a:buClr>
              <a:buSzPts val="1100"/>
              <a:buFont typeface="Arial"/>
              <a:buNone/>
            </a:pPr>
            <a:r>
              <a:t/>
            </a:r>
            <a:endParaRPr sz="1100">
              <a:solidFill>
                <a:srgbClr val="632423"/>
              </a:solidFill>
              <a:latin typeface="Arial"/>
              <a:ea typeface="Arial"/>
              <a:cs typeface="Arial"/>
              <a:sym typeface="Arial"/>
            </a:endParaRPr>
          </a:p>
          <a:p>
            <a:pPr indent="-215900" lvl="0" marL="285750" marR="0" rtl="0" algn="l">
              <a:spcBef>
                <a:spcPts val="0"/>
              </a:spcBef>
              <a:spcAft>
                <a:spcPts val="0"/>
              </a:spcAft>
              <a:buClr>
                <a:schemeClr val="dk1"/>
              </a:buClr>
              <a:buSzPts val="1100"/>
              <a:buFont typeface="Arial"/>
              <a:buNone/>
            </a:pPr>
            <a:r>
              <a:t/>
            </a:r>
            <a:endParaRPr sz="1100">
              <a:solidFill>
                <a:srgbClr val="632423"/>
              </a:solidFill>
              <a:latin typeface="Arial"/>
              <a:ea typeface="Arial"/>
              <a:cs typeface="Arial"/>
              <a:sym typeface="Arial"/>
            </a:endParaRPr>
          </a:p>
          <a:p>
            <a:pPr indent="0" lvl="0" marL="0" marR="0" rtl="0" algn="l">
              <a:spcBef>
                <a:spcPts val="0"/>
              </a:spcBef>
              <a:spcAft>
                <a:spcPts val="0"/>
              </a:spcAft>
              <a:buNone/>
            </a:pPr>
            <a:r>
              <a:t/>
            </a:r>
            <a:endParaRPr sz="1100">
              <a:solidFill>
                <a:srgbClr val="632423"/>
              </a:solidFill>
              <a:latin typeface="Arial"/>
              <a:ea typeface="Arial"/>
              <a:cs typeface="Arial"/>
              <a:sym typeface="Arial"/>
            </a:endParaRPr>
          </a:p>
          <a:p>
            <a:pPr indent="0" lvl="0" marL="0" marR="0" rtl="0" algn="l">
              <a:spcBef>
                <a:spcPts val="0"/>
              </a:spcBef>
              <a:spcAft>
                <a:spcPts val="0"/>
              </a:spcAft>
              <a:buNone/>
            </a:pPr>
            <a:r>
              <a:t/>
            </a:r>
            <a:endParaRPr sz="1100">
              <a:solidFill>
                <a:srgbClr val="632423"/>
              </a:solidFill>
              <a:latin typeface="Arial"/>
              <a:ea typeface="Arial"/>
              <a:cs typeface="Arial"/>
              <a:sym typeface="Arial"/>
            </a:endParaRPr>
          </a:p>
          <a:p>
            <a:pPr indent="0" lvl="0" marL="0" marR="0" rtl="0" algn="l">
              <a:spcBef>
                <a:spcPts val="0"/>
              </a:spcBef>
              <a:spcAft>
                <a:spcPts val="0"/>
              </a:spcAft>
              <a:buNone/>
            </a:pPr>
            <a:r>
              <a:t/>
            </a:r>
            <a:endParaRPr sz="1100">
              <a:solidFill>
                <a:srgbClr val="632423"/>
              </a:solidFill>
              <a:latin typeface="Arial"/>
              <a:ea typeface="Arial"/>
              <a:cs typeface="Arial"/>
              <a:sym typeface="Arial"/>
            </a:endParaRPr>
          </a:p>
          <a:p>
            <a:pPr indent="0" lvl="0" marL="0" marR="0" rtl="0" algn="l">
              <a:spcBef>
                <a:spcPts val="0"/>
              </a:spcBef>
              <a:spcAft>
                <a:spcPts val="0"/>
              </a:spcAft>
              <a:buNone/>
            </a:pPr>
            <a:r>
              <a:t/>
            </a:r>
            <a:endParaRPr b="1" sz="1800">
              <a:solidFill>
                <a:srgbClr val="632423"/>
              </a:solidFill>
              <a:latin typeface="Arial"/>
              <a:ea typeface="Arial"/>
              <a:cs typeface="Arial"/>
              <a:sym typeface="Arial"/>
            </a:endParaRPr>
          </a:p>
        </p:txBody>
      </p:sp>
      <p:grpSp>
        <p:nvGrpSpPr>
          <p:cNvPr id="198" name="Google Shape;198;p29"/>
          <p:cNvGrpSpPr/>
          <p:nvPr/>
        </p:nvGrpSpPr>
        <p:grpSpPr>
          <a:xfrm>
            <a:off x="5600738" y="3212976"/>
            <a:ext cx="3127099" cy="1242599"/>
            <a:chOff x="9828584" y="5373216"/>
            <a:chExt cx="3127099" cy="1242599"/>
          </a:xfrm>
        </p:grpSpPr>
        <p:pic>
          <p:nvPicPr>
            <p:cNvPr id="199" name="Google Shape;199;p29"/>
            <p:cNvPicPr preferRelativeResize="0"/>
            <p:nvPr/>
          </p:nvPicPr>
          <p:blipFill rotWithShape="1">
            <a:blip r:embed="rId4">
              <a:alphaModFix/>
            </a:blip>
            <a:srcRect b="0" l="0" r="0" t="0"/>
            <a:stretch/>
          </p:blipFill>
          <p:spPr>
            <a:xfrm>
              <a:off x="9828584" y="5373216"/>
              <a:ext cx="3127099" cy="1242599"/>
            </a:xfrm>
            <a:prstGeom prst="rect">
              <a:avLst/>
            </a:prstGeom>
            <a:noFill/>
            <a:ln>
              <a:noFill/>
            </a:ln>
          </p:spPr>
        </p:pic>
        <p:pic>
          <p:nvPicPr>
            <p:cNvPr id="200" name="Google Shape;200;p29"/>
            <p:cNvPicPr preferRelativeResize="0"/>
            <p:nvPr/>
          </p:nvPicPr>
          <p:blipFill rotWithShape="1">
            <a:blip r:embed="rId5">
              <a:alphaModFix/>
            </a:blip>
            <a:srcRect b="0" l="0" r="0" t="0"/>
            <a:stretch/>
          </p:blipFill>
          <p:spPr>
            <a:xfrm>
              <a:off x="10548664" y="5959177"/>
              <a:ext cx="1895475" cy="400050"/>
            </a:xfrm>
            <a:prstGeom prst="rect">
              <a:avLst/>
            </a:prstGeom>
            <a:noFill/>
            <a:ln>
              <a:noFill/>
            </a:ln>
          </p:spPr>
        </p:pic>
      </p:grpSp>
      <p:pic>
        <p:nvPicPr>
          <p:cNvPr id="201" name="Google Shape;201;p29"/>
          <p:cNvPicPr preferRelativeResize="0"/>
          <p:nvPr/>
        </p:nvPicPr>
        <p:blipFill rotWithShape="1">
          <a:blip r:embed="rId6">
            <a:alphaModFix/>
          </a:blip>
          <a:srcRect b="0" l="0" r="0" t="0"/>
          <a:stretch/>
        </p:blipFill>
        <p:spPr>
          <a:xfrm>
            <a:off x="1718293" y="588003"/>
            <a:ext cx="1486477" cy="412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5"/>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82" name="Google Shape;482;p65"/>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83" name="Google Shape;483;p65"/>
          <p:cNvPicPr preferRelativeResize="0"/>
          <p:nvPr/>
        </p:nvPicPr>
        <p:blipFill rotWithShape="1">
          <a:blip r:embed="rId3">
            <a:alphaModFix/>
          </a:blip>
          <a:srcRect b="0" l="0" r="0" t="0"/>
          <a:stretch/>
        </p:blipFill>
        <p:spPr>
          <a:xfrm>
            <a:off x="323528" y="1772816"/>
            <a:ext cx="8672170" cy="29358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6"/>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89" name="Google Shape;489;p66"/>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90" name="Google Shape;490;p66"/>
          <p:cNvPicPr preferRelativeResize="0"/>
          <p:nvPr/>
        </p:nvPicPr>
        <p:blipFill rotWithShape="1">
          <a:blip r:embed="rId3">
            <a:alphaModFix/>
          </a:blip>
          <a:srcRect b="0" l="0" r="0" t="0"/>
          <a:stretch/>
        </p:blipFill>
        <p:spPr>
          <a:xfrm>
            <a:off x="233002" y="2132856"/>
            <a:ext cx="8785500" cy="252748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7"/>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96" name="Google Shape;496;p67"/>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497" name="Google Shape;497;p67"/>
          <p:cNvPicPr preferRelativeResize="0"/>
          <p:nvPr/>
        </p:nvPicPr>
        <p:blipFill rotWithShape="1">
          <a:blip r:embed="rId3">
            <a:alphaModFix/>
          </a:blip>
          <a:srcRect b="0" l="0" r="0" t="0"/>
          <a:stretch/>
        </p:blipFill>
        <p:spPr>
          <a:xfrm>
            <a:off x="404584" y="1628800"/>
            <a:ext cx="8442336" cy="324003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8"/>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503" name="Google Shape;503;p68"/>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504" name="Google Shape;504;p68"/>
          <p:cNvPicPr preferRelativeResize="0"/>
          <p:nvPr/>
        </p:nvPicPr>
        <p:blipFill rotWithShape="1">
          <a:blip r:embed="rId3">
            <a:alphaModFix/>
          </a:blip>
          <a:srcRect b="0" l="24462" r="17368" t="0"/>
          <a:stretch/>
        </p:blipFill>
        <p:spPr>
          <a:xfrm>
            <a:off x="1979712" y="1496400"/>
            <a:ext cx="5904656" cy="38651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9"/>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510" name="Google Shape;510;p69"/>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511" name="Google Shape;511;p69"/>
          <p:cNvPicPr preferRelativeResize="0"/>
          <p:nvPr/>
        </p:nvPicPr>
        <p:blipFill rotWithShape="1">
          <a:blip r:embed="rId3">
            <a:alphaModFix/>
          </a:blip>
          <a:srcRect b="0" l="10983" r="12401" t="0"/>
          <a:stretch/>
        </p:blipFill>
        <p:spPr>
          <a:xfrm>
            <a:off x="611560" y="1216495"/>
            <a:ext cx="7776864" cy="38286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0"/>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517" name="Google Shape;517;p70"/>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518" name="Google Shape;518;p70"/>
          <p:cNvPicPr preferRelativeResize="0"/>
          <p:nvPr/>
        </p:nvPicPr>
        <p:blipFill rotWithShape="1">
          <a:blip r:embed="rId3">
            <a:alphaModFix/>
          </a:blip>
          <a:srcRect b="0" l="11693" r="12401" t="0"/>
          <a:stretch/>
        </p:blipFill>
        <p:spPr>
          <a:xfrm>
            <a:off x="683568" y="1456773"/>
            <a:ext cx="7704856" cy="394445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1"/>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524" name="Google Shape;524;p71"/>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525" name="Google Shape;525;p71"/>
          <p:cNvPicPr preferRelativeResize="0"/>
          <p:nvPr/>
        </p:nvPicPr>
        <p:blipFill rotWithShape="1">
          <a:blip r:embed="rId3">
            <a:alphaModFix/>
          </a:blip>
          <a:srcRect b="0" l="0" r="0" t="0"/>
          <a:stretch/>
        </p:blipFill>
        <p:spPr>
          <a:xfrm>
            <a:off x="323528" y="1772816"/>
            <a:ext cx="8514344" cy="315516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2"/>
          <p:cNvSpPr txBox="1"/>
          <p:nvPr/>
        </p:nvSpPr>
        <p:spPr>
          <a:xfrm>
            <a:off x="107504" y="676726"/>
            <a:ext cx="4392488" cy="2769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531" name="Google Shape;531;p72"/>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532" name="Google Shape;532;p72"/>
          <p:cNvPicPr preferRelativeResize="0"/>
          <p:nvPr/>
        </p:nvPicPr>
        <p:blipFill rotWithShape="1">
          <a:blip r:embed="rId3">
            <a:alphaModFix/>
          </a:blip>
          <a:srcRect b="0" l="0" r="0" t="0"/>
          <a:stretch/>
        </p:blipFill>
        <p:spPr>
          <a:xfrm>
            <a:off x="107504" y="2204864"/>
            <a:ext cx="8819776" cy="253734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3"/>
          <p:cNvSpPr txBox="1"/>
          <p:nvPr/>
        </p:nvSpPr>
        <p:spPr>
          <a:xfrm>
            <a:off x="94319" y="928778"/>
            <a:ext cx="8928992" cy="3385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Arial"/>
                <a:ea typeface="Arial"/>
                <a:cs typeface="Arial"/>
                <a:sym typeface="Arial"/>
              </a:rPr>
              <a:t>CRONOGRAMA DE LOS PROYECTOS</a:t>
            </a:r>
            <a:endParaRPr sz="1600">
              <a:solidFill>
                <a:schemeClr val="dk1"/>
              </a:solidFill>
              <a:latin typeface="Arial"/>
              <a:ea typeface="Arial"/>
              <a:cs typeface="Arial"/>
              <a:sym typeface="Arial"/>
            </a:endParaRPr>
          </a:p>
        </p:txBody>
      </p:sp>
      <p:sp>
        <p:nvSpPr>
          <p:cNvPr id="538" name="Google Shape;538;p73"/>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a:t>
            </a:r>
            <a:endParaRPr/>
          </a:p>
        </p:txBody>
      </p:sp>
      <p:pic>
        <p:nvPicPr>
          <p:cNvPr id="539" name="Google Shape;539;p73">
            <a:hlinkClick r:id="rId3"/>
          </p:cNvPr>
          <p:cNvPicPr preferRelativeResize="0"/>
          <p:nvPr/>
        </p:nvPicPr>
        <p:blipFill rotWithShape="1">
          <a:blip r:embed="rId4">
            <a:alphaModFix/>
          </a:blip>
          <a:srcRect b="0" l="0" r="0" t="0"/>
          <a:stretch/>
        </p:blipFill>
        <p:spPr>
          <a:xfrm>
            <a:off x="2107886" y="2067851"/>
            <a:ext cx="5632466" cy="265257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4"/>
          <p:cNvSpPr txBox="1"/>
          <p:nvPr/>
        </p:nvSpPr>
        <p:spPr>
          <a:xfrm>
            <a:off x="332246" y="585555"/>
            <a:ext cx="8776258" cy="5847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Arial"/>
                <a:ea typeface="Arial"/>
                <a:cs typeface="Arial"/>
                <a:sym typeface="Arial"/>
              </a:rPr>
              <a:t>METODOLOGÍAS DE TRABAJO: ESTABLECER INTEGRANTES PERMANENTES E INVITADOS A COMITÉS PARA CADA PROYECTO</a:t>
            </a:r>
            <a:endParaRPr/>
          </a:p>
        </p:txBody>
      </p:sp>
      <p:sp>
        <p:nvSpPr>
          <p:cNvPr id="545" name="Google Shape;545;p74"/>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   -  METODOLOGÍAS DE TRABAJO</a:t>
            </a:r>
            <a:endParaRPr/>
          </a:p>
        </p:txBody>
      </p:sp>
      <p:pic>
        <p:nvPicPr>
          <p:cNvPr id="546" name="Google Shape;546;p74"/>
          <p:cNvPicPr preferRelativeResize="0"/>
          <p:nvPr/>
        </p:nvPicPr>
        <p:blipFill rotWithShape="1">
          <a:blip r:embed="rId3">
            <a:alphaModFix/>
          </a:blip>
          <a:srcRect b="0" l="0" r="0" t="0"/>
          <a:stretch/>
        </p:blipFill>
        <p:spPr>
          <a:xfrm>
            <a:off x="2008180" y="1632868"/>
            <a:ext cx="5080000" cy="3810000"/>
          </a:xfrm>
          <a:prstGeom prst="ellipse">
            <a:avLst/>
          </a:prstGeom>
          <a:noFill/>
          <a:ln>
            <a:noFill/>
          </a:ln>
        </p:spPr>
      </p:pic>
      <p:pic>
        <p:nvPicPr>
          <p:cNvPr id="547" name="Google Shape;547;p74"/>
          <p:cNvPicPr preferRelativeResize="0"/>
          <p:nvPr/>
        </p:nvPicPr>
        <p:blipFill rotWithShape="1">
          <a:blip r:embed="rId4">
            <a:alphaModFix/>
          </a:blip>
          <a:srcRect b="0" l="0" r="0" t="0"/>
          <a:stretch/>
        </p:blipFill>
        <p:spPr>
          <a:xfrm>
            <a:off x="605840" y="3947842"/>
            <a:ext cx="1625600" cy="1625600"/>
          </a:xfrm>
          <a:prstGeom prst="rect">
            <a:avLst/>
          </a:prstGeom>
          <a:noFill/>
          <a:ln>
            <a:noFill/>
          </a:ln>
        </p:spPr>
      </p:pic>
      <p:pic>
        <p:nvPicPr>
          <p:cNvPr id="548" name="Google Shape;548;p74"/>
          <p:cNvPicPr preferRelativeResize="0"/>
          <p:nvPr/>
        </p:nvPicPr>
        <p:blipFill rotWithShape="1">
          <a:blip r:embed="rId5">
            <a:alphaModFix/>
          </a:blip>
          <a:srcRect b="0" l="0" r="0" t="0"/>
          <a:stretch/>
        </p:blipFill>
        <p:spPr>
          <a:xfrm>
            <a:off x="6911752" y="4123782"/>
            <a:ext cx="1872208" cy="1268712"/>
          </a:xfrm>
          <a:prstGeom prst="rect">
            <a:avLst/>
          </a:prstGeom>
          <a:noFill/>
          <a:ln>
            <a:noFill/>
          </a:ln>
        </p:spPr>
      </p:pic>
      <p:pic>
        <p:nvPicPr>
          <p:cNvPr id="549" name="Google Shape;549;p74"/>
          <p:cNvPicPr preferRelativeResize="0"/>
          <p:nvPr/>
        </p:nvPicPr>
        <p:blipFill rotWithShape="1">
          <a:blip r:embed="rId6">
            <a:alphaModFix/>
          </a:blip>
          <a:srcRect b="0" l="0" r="0" t="0"/>
          <a:stretch/>
        </p:blipFill>
        <p:spPr>
          <a:xfrm>
            <a:off x="518767" y="2393462"/>
            <a:ext cx="1152128" cy="1097026"/>
          </a:xfrm>
          <a:prstGeom prst="rect">
            <a:avLst/>
          </a:prstGeom>
          <a:noFill/>
          <a:ln>
            <a:noFill/>
          </a:ln>
        </p:spPr>
      </p:pic>
      <p:pic>
        <p:nvPicPr>
          <p:cNvPr id="550" name="Google Shape;550;p74"/>
          <p:cNvPicPr preferRelativeResize="0"/>
          <p:nvPr/>
        </p:nvPicPr>
        <p:blipFill rotWithShape="1">
          <a:blip r:embed="rId7">
            <a:alphaModFix/>
          </a:blip>
          <a:srcRect b="0" l="0" r="0" t="0"/>
          <a:stretch/>
        </p:blipFill>
        <p:spPr>
          <a:xfrm>
            <a:off x="3635896" y="1340768"/>
            <a:ext cx="2032000" cy="584200"/>
          </a:xfrm>
          <a:prstGeom prst="rect">
            <a:avLst/>
          </a:prstGeom>
          <a:noFill/>
          <a:ln>
            <a:noFill/>
          </a:ln>
        </p:spPr>
      </p:pic>
      <p:pic>
        <p:nvPicPr>
          <p:cNvPr id="551" name="Google Shape;551;p74"/>
          <p:cNvPicPr preferRelativeResize="0"/>
          <p:nvPr/>
        </p:nvPicPr>
        <p:blipFill rotWithShape="1">
          <a:blip r:embed="rId8">
            <a:alphaModFix/>
          </a:blip>
          <a:srcRect b="0" l="0" r="0" t="0"/>
          <a:stretch/>
        </p:blipFill>
        <p:spPr>
          <a:xfrm>
            <a:off x="7631832" y="2365911"/>
            <a:ext cx="1152128" cy="1152128"/>
          </a:xfrm>
          <a:prstGeom prst="rect">
            <a:avLst/>
          </a:prstGeom>
          <a:noFill/>
          <a:ln>
            <a:noFill/>
          </a:ln>
        </p:spPr>
      </p:pic>
      <p:pic>
        <p:nvPicPr>
          <p:cNvPr id="552" name="Google Shape;552;p74"/>
          <p:cNvPicPr preferRelativeResize="0"/>
          <p:nvPr/>
        </p:nvPicPr>
        <p:blipFill rotWithShape="1">
          <a:blip r:embed="rId9">
            <a:alphaModFix/>
          </a:blip>
          <a:srcRect b="0" l="0" r="0" t="0"/>
          <a:stretch/>
        </p:blipFill>
        <p:spPr>
          <a:xfrm>
            <a:off x="6168008" y="1335179"/>
            <a:ext cx="1840344" cy="1040532"/>
          </a:xfrm>
          <a:prstGeom prst="rect">
            <a:avLst/>
          </a:prstGeom>
          <a:noFill/>
          <a:ln>
            <a:noFill/>
          </a:ln>
        </p:spPr>
      </p:pic>
      <p:pic>
        <p:nvPicPr>
          <p:cNvPr id="553" name="Google Shape;553;p74"/>
          <p:cNvPicPr preferRelativeResize="0"/>
          <p:nvPr/>
        </p:nvPicPr>
        <p:blipFill rotWithShape="1">
          <a:blip r:embed="rId10">
            <a:alphaModFix/>
          </a:blip>
          <a:srcRect b="-1397" l="24746" r="23950" t="0"/>
          <a:stretch/>
        </p:blipFill>
        <p:spPr>
          <a:xfrm>
            <a:off x="2051549" y="1453839"/>
            <a:ext cx="1008112" cy="996252"/>
          </a:xfrm>
          <a:prstGeom prst="rect">
            <a:avLst/>
          </a:prstGeom>
          <a:noFill/>
          <a:ln>
            <a:noFill/>
          </a:ln>
        </p:spPr>
      </p:pic>
      <p:pic>
        <p:nvPicPr>
          <p:cNvPr id="554" name="Google Shape;554;p74"/>
          <p:cNvPicPr preferRelativeResize="0"/>
          <p:nvPr/>
        </p:nvPicPr>
        <p:blipFill rotWithShape="1">
          <a:blip r:embed="rId11">
            <a:alphaModFix/>
          </a:blip>
          <a:srcRect b="0" l="0" r="0" t="0"/>
          <a:stretch/>
        </p:blipFill>
        <p:spPr>
          <a:xfrm>
            <a:off x="3611476" y="5232306"/>
            <a:ext cx="2080840" cy="5987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0"/>
          <p:cNvPicPr preferRelativeResize="0"/>
          <p:nvPr/>
        </p:nvPicPr>
        <p:blipFill rotWithShape="1">
          <a:blip r:embed="rId3">
            <a:alphaModFix/>
          </a:blip>
          <a:srcRect b="0" l="0" r="0" t="0"/>
          <a:stretch/>
        </p:blipFill>
        <p:spPr>
          <a:xfrm>
            <a:off x="4283968" y="644189"/>
            <a:ext cx="4658128" cy="5040560"/>
          </a:xfrm>
          <a:prstGeom prst="rect">
            <a:avLst/>
          </a:prstGeom>
          <a:noFill/>
          <a:ln cap="flat" cmpd="sng" w="9525">
            <a:solidFill>
              <a:schemeClr val="dk1"/>
            </a:solidFill>
            <a:prstDash val="solid"/>
            <a:round/>
            <a:headEnd len="sm" w="sm" type="none"/>
            <a:tailEnd len="sm" w="sm" type="none"/>
          </a:ln>
        </p:spPr>
      </p:pic>
      <p:sp>
        <p:nvSpPr>
          <p:cNvPr id="208" name="Google Shape;208;p30"/>
          <p:cNvSpPr txBox="1"/>
          <p:nvPr>
            <p:ph idx="1" type="body"/>
          </p:nvPr>
        </p:nvSpPr>
        <p:spPr>
          <a:xfrm>
            <a:off x="107504" y="1124744"/>
            <a:ext cx="3960440" cy="4752528"/>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500"/>
              <a:buNone/>
            </a:pPr>
            <a:r>
              <a:rPr lang="en-US" sz="1500">
                <a:latin typeface="Arial"/>
                <a:ea typeface="Arial"/>
                <a:cs typeface="Arial"/>
                <a:sym typeface="Arial"/>
              </a:rPr>
              <a:t>La </a:t>
            </a:r>
            <a:r>
              <a:rPr b="1" i="1" lang="en-US" sz="1500">
                <a:latin typeface="Arial"/>
                <a:ea typeface="Arial"/>
                <a:cs typeface="Arial"/>
                <a:sym typeface="Arial"/>
              </a:rPr>
              <a:t>misión</a:t>
            </a:r>
            <a:r>
              <a:rPr lang="en-US" sz="1500">
                <a:latin typeface="Arial"/>
                <a:ea typeface="Arial"/>
                <a:cs typeface="Arial"/>
                <a:sym typeface="Arial"/>
              </a:rPr>
              <a:t> del Ministerio de Transporte es garantizar el desarrollo y mejoramiento del transporte, tránsito y su infraestructura, de manera integral, competitiva y segura.</a:t>
            </a:r>
            <a:endParaRPr/>
          </a:p>
          <a:p>
            <a:pPr indent="0" lvl="0" marL="0" rtl="0" algn="just">
              <a:spcBef>
                <a:spcPts val="300"/>
              </a:spcBef>
              <a:spcAft>
                <a:spcPts val="0"/>
              </a:spcAft>
              <a:buClr>
                <a:schemeClr val="dk1"/>
              </a:buClr>
              <a:buSzPts val="1500"/>
              <a:buNone/>
            </a:pPr>
            <a:r>
              <a:rPr lang="en-US" sz="1500">
                <a:latin typeface="Arial"/>
                <a:ea typeface="Arial"/>
                <a:cs typeface="Arial"/>
                <a:sym typeface="Arial"/>
              </a:rPr>
              <a:t>Su </a:t>
            </a:r>
            <a:r>
              <a:rPr b="1" i="1" lang="en-US" sz="1500">
                <a:latin typeface="Arial"/>
                <a:ea typeface="Arial"/>
                <a:cs typeface="Arial"/>
                <a:sym typeface="Arial"/>
              </a:rPr>
              <a:t>visión</a:t>
            </a:r>
            <a:r>
              <a:rPr lang="en-US" sz="1500">
                <a:latin typeface="Arial"/>
                <a:ea typeface="Arial"/>
                <a:cs typeface="Arial"/>
                <a:sym typeface="Arial"/>
              </a:rPr>
              <a:t> garantizará a la sociedad colombiana, un sistema de transporte que permita la integración de las regiones, el crecimiento económico y el desarrollo social del país.</a:t>
            </a:r>
            <a:endParaRPr sz="1500">
              <a:latin typeface="Arial"/>
              <a:ea typeface="Arial"/>
              <a:cs typeface="Arial"/>
              <a:sym typeface="Arial"/>
            </a:endParaRPr>
          </a:p>
          <a:p>
            <a:pPr indent="0" lvl="0" marL="0" rtl="0" algn="just">
              <a:spcBef>
                <a:spcPts val="300"/>
              </a:spcBef>
              <a:spcAft>
                <a:spcPts val="0"/>
              </a:spcAft>
              <a:buClr>
                <a:schemeClr val="dk1"/>
              </a:buClr>
              <a:buSzPts val="1500"/>
              <a:buNone/>
            </a:pPr>
            <a:r>
              <a:t/>
            </a:r>
            <a:endParaRPr sz="1500">
              <a:latin typeface="Arial"/>
              <a:ea typeface="Arial"/>
              <a:cs typeface="Arial"/>
              <a:sym typeface="Arial"/>
            </a:endParaRPr>
          </a:p>
          <a:p>
            <a:pPr indent="0" lvl="0" marL="0" rtl="0" algn="just">
              <a:spcBef>
                <a:spcPts val="300"/>
              </a:spcBef>
              <a:spcAft>
                <a:spcPts val="0"/>
              </a:spcAft>
              <a:buClr>
                <a:schemeClr val="dk1"/>
              </a:buClr>
              <a:buSzPts val="1500"/>
              <a:buNone/>
            </a:pPr>
            <a:r>
              <a:rPr b="1" lang="en-US" sz="1500">
                <a:latin typeface="Arial"/>
                <a:ea typeface="Arial"/>
                <a:cs typeface="Arial"/>
                <a:sym typeface="Arial"/>
              </a:rPr>
              <a:t>FUNCIONES</a:t>
            </a:r>
            <a:endParaRPr/>
          </a:p>
          <a:p>
            <a:pPr indent="-342900" lvl="0" marL="342900" rtl="0" algn="just">
              <a:spcBef>
                <a:spcPts val="300"/>
              </a:spcBef>
              <a:spcAft>
                <a:spcPts val="0"/>
              </a:spcAft>
              <a:buClr>
                <a:schemeClr val="dk1"/>
              </a:buClr>
              <a:buSzPts val="1500"/>
              <a:buChar char="•"/>
            </a:pPr>
            <a:r>
              <a:rPr lang="en-US" sz="1500">
                <a:latin typeface="Arial"/>
                <a:ea typeface="Arial"/>
                <a:cs typeface="Arial"/>
                <a:sym typeface="Arial"/>
              </a:rPr>
              <a:t>Formular las políticas del Gobierno Nacional en materia de transporte, tránsito y la infraestructura de los modos de su competencia</a:t>
            </a:r>
            <a:endParaRPr/>
          </a:p>
          <a:p>
            <a:pPr indent="-342900" lvl="0" marL="342900" rtl="0" algn="just">
              <a:spcBef>
                <a:spcPts val="300"/>
              </a:spcBef>
              <a:spcAft>
                <a:spcPts val="0"/>
              </a:spcAft>
              <a:buClr>
                <a:schemeClr val="dk1"/>
              </a:buClr>
              <a:buSzPts val="1500"/>
              <a:buChar char="•"/>
            </a:pPr>
            <a:r>
              <a:rPr lang="en-US" sz="1500">
                <a:latin typeface="Arial"/>
                <a:ea typeface="Arial"/>
                <a:cs typeface="Arial"/>
                <a:sym typeface="Arial"/>
              </a:rPr>
              <a:t>Formular la regulación técnica en materia de tránsito y transporte en los modos carretero, marítimo, fluvial y férreo.</a:t>
            </a:r>
            <a:endParaRPr/>
          </a:p>
        </p:txBody>
      </p:sp>
      <p:sp>
        <p:nvSpPr>
          <p:cNvPr id="209" name="Google Shape;209;p30"/>
          <p:cNvSpPr txBox="1"/>
          <p:nvPr>
            <p:ph type="title"/>
          </p:nvPr>
        </p:nvSpPr>
        <p:spPr>
          <a:xfrm>
            <a:off x="108426" y="31173"/>
            <a:ext cx="6192688" cy="39710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1800"/>
              <a:buFont typeface="Arial"/>
              <a:buAutoNum type="arabicPeriod"/>
            </a:pPr>
            <a:r>
              <a:rPr b="1" lang="en-US" sz="1800">
                <a:solidFill>
                  <a:schemeClr val="lt1"/>
                </a:solidFill>
                <a:latin typeface="Arial"/>
                <a:ea typeface="Arial"/>
                <a:cs typeface="Arial"/>
                <a:sym typeface="Arial"/>
              </a:rPr>
              <a:t>FUNCIONES DEL MINISTERIO DE TRANSPORTE</a:t>
            </a:r>
            <a:endParaRPr/>
          </a:p>
        </p:txBody>
      </p:sp>
      <p:pic>
        <p:nvPicPr>
          <p:cNvPr id="210" name="Google Shape;210;p30"/>
          <p:cNvPicPr preferRelativeResize="0"/>
          <p:nvPr/>
        </p:nvPicPr>
        <p:blipFill rotWithShape="1">
          <a:blip r:embed="rId4">
            <a:alphaModFix/>
          </a:blip>
          <a:srcRect b="0" l="0" r="0" t="0"/>
          <a:stretch/>
        </p:blipFill>
        <p:spPr>
          <a:xfrm>
            <a:off x="1115616" y="585681"/>
            <a:ext cx="1944216" cy="53906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5"/>
          <p:cNvSpPr/>
          <p:nvPr/>
        </p:nvSpPr>
        <p:spPr>
          <a:xfrm>
            <a:off x="179512" y="620688"/>
            <a:ext cx="39677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Systems Engineering “V” Diagram</a:t>
            </a:r>
            <a:endParaRPr b="1" sz="1800">
              <a:solidFill>
                <a:schemeClr val="dk1"/>
              </a:solidFill>
              <a:latin typeface="Arial"/>
              <a:ea typeface="Arial"/>
              <a:cs typeface="Arial"/>
              <a:sym typeface="Arial"/>
            </a:endParaRPr>
          </a:p>
        </p:txBody>
      </p:sp>
      <p:sp>
        <p:nvSpPr>
          <p:cNvPr id="560" name="Google Shape;560;p75"/>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   -   METODOLOGÍAS DE TRABAJO</a:t>
            </a:r>
            <a:endParaRPr/>
          </a:p>
        </p:txBody>
      </p:sp>
      <p:pic>
        <p:nvPicPr>
          <p:cNvPr id="561" name="Google Shape;561;p75"/>
          <p:cNvPicPr preferRelativeResize="0"/>
          <p:nvPr/>
        </p:nvPicPr>
        <p:blipFill rotWithShape="1">
          <a:blip r:embed="rId3">
            <a:alphaModFix/>
          </a:blip>
          <a:srcRect b="0" l="0" r="0" t="0"/>
          <a:stretch/>
        </p:blipFill>
        <p:spPr>
          <a:xfrm>
            <a:off x="179512" y="1124744"/>
            <a:ext cx="6893967" cy="3664147"/>
          </a:xfrm>
          <a:prstGeom prst="rect">
            <a:avLst/>
          </a:prstGeom>
          <a:noFill/>
          <a:ln>
            <a:noFill/>
          </a:ln>
        </p:spPr>
      </p:pic>
      <p:sp>
        <p:nvSpPr>
          <p:cNvPr id="562" name="Google Shape;562;p75"/>
          <p:cNvSpPr/>
          <p:nvPr/>
        </p:nvSpPr>
        <p:spPr>
          <a:xfrm>
            <a:off x="6228184" y="2060848"/>
            <a:ext cx="2808312" cy="37548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La metodología esta fundamentada en el estándar internacional para el desarrollo de sistemas (ISO/EC/IEEE29148-2011 – Systems and software engineering – Life cycle processes – Requeriments engineering).</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Este modelo de desarrollo en V define no solo el proceso de especificación-diseño-desarrollo, sino que también incluye los procedimientos de validación, homologación y verificación de las especificaciones y diseño.</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6"/>
          <p:cNvSpPr/>
          <p:nvPr/>
        </p:nvSpPr>
        <p:spPr>
          <a:xfrm>
            <a:off x="784854" y="1839741"/>
            <a:ext cx="2645399" cy="2923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Etapas de la Metodología en V</a:t>
            </a:r>
            <a:endParaRPr/>
          </a:p>
        </p:txBody>
      </p:sp>
      <p:sp>
        <p:nvSpPr>
          <p:cNvPr id="568" name="Google Shape;568;p76"/>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 ESTRUCTURA DEL GRUPO ITS   -   METODOLOGÍAS DE TRABAJO</a:t>
            </a:r>
            <a:endParaRPr/>
          </a:p>
        </p:txBody>
      </p:sp>
      <p:sp>
        <p:nvSpPr>
          <p:cNvPr id="569" name="Google Shape;569;p76"/>
          <p:cNvSpPr/>
          <p:nvPr/>
        </p:nvSpPr>
        <p:spPr>
          <a:xfrm>
            <a:off x="147164" y="2248123"/>
            <a:ext cx="3920780" cy="269304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Exploración del Concepto del Sistema.</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Planeación del Proyecto.</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Concepto de Operación del Sistema.</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Especificación de los Requisitos del Sistema.</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Diseño de Alto Nivel.</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Diseño de Bajo Nivel.</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Desarrollo de Hardware y Software.</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Pruebas Unitarias.</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Integración de Subsistemas.</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Verificación del Sistema.</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Validación del Sistema.</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Operación y Mantenimiento.</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Cambios y Actualizaciones.</a:t>
            </a:r>
            <a:endParaRPr/>
          </a:p>
        </p:txBody>
      </p:sp>
      <p:sp>
        <p:nvSpPr>
          <p:cNvPr id="570" name="Google Shape;570;p76"/>
          <p:cNvSpPr/>
          <p:nvPr/>
        </p:nvSpPr>
        <p:spPr>
          <a:xfrm>
            <a:off x="4703590" y="853548"/>
            <a:ext cx="3769268" cy="2923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Fase I - </a:t>
            </a:r>
            <a:endParaRPr/>
          </a:p>
        </p:txBody>
      </p:sp>
      <p:sp>
        <p:nvSpPr>
          <p:cNvPr id="571" name="Google Shape;571;p76"/>
          <p:cNvSpPr/>
          <p:nvPr/>
        </p:nvSpPr>
        <p:spPr>
          <a:xfrm>
            <a:off x="4572000" y="1136065"/>
            <a:ext cx="4032448" cy="229293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Identificación del alcance del sistema.</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Identificación de los actores estratégicos (Stakeholders).</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Documentos de referencia.</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Descripción general del sistema actual.</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Identificación de necesidades operacionales.</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Descripción general del sistema propuesto.</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Descripción del entorno operacional y de soporte de sistema.</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Descripción de los escenarios operacionales.</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Plan de validación del sistema.</a:t>
            </a:r>
            <a:endParaRPr/>
          </a:p>
        </p:txBody>
      </p:sp>
      <p:sp>
        <p:nvSpPr>
          <p:cNvPr id="572" name="Google Shape;572;p76"/>
          <p:cNvSpPr/>
          <p:nvPr/>
        </p:nvSpPr>
        <p:spPr>
          <a:xfrm>
            <a:off x="4703590" y="3604081"/>
            <a:ext cx="3769268" cy="2923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Fase II - </a:t>
            </a:r>
            <a:endParaRPr/>
          </a:p>
        </p:txBody>
      </p:sp>
      <p:sp>
        <p:nvSpPr>
          <p:cNvPr id="573" name="Google Shape;573;p76"/>
          <p:cNvSpPr/>
          <p:nvPr/>
        </p:nvSpPr>
        <p:spPr>
          <a:xfrm>
            <a:off x="4572000" y="3896469"/>
            <a:ext cx="4032448" cy="1692771"/>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Identificación de requisitos.</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Análisis de los requisito identificados.</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Documentación de los requisitos identificados.</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Construcción Matriz de Trazabilidad.</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Validación de los requisitos.</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Construcción de Diagramas UML de casos de uso.</a:t>
            </a:r>
            <a:endParaRPr/>
          </a:p>
          <a:p>
            <a:pPr indent="-285750" lvl="0" marL="285750"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Elaboración del Plan de Verificación del Sistema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7"/>
          <p:cNvSpPr txBox="1"/>
          <p:nvPr/>
        </p:nvSpPr>
        <p:spPr>
          <a:xfrm>
            <a:off x="755576" y="2357664"/>
            <a:ext cx="7704856" cy="820417"/>
          </a:xfrm>
          <a:prstGeom prst="rect">
            <a:avLst/>
          </a:prstGeom>
          <a:noFill/>
          <a:ln>
            <a:noFill/>
          </a:ln>
        </p:spPr>
        <p:txBody>
          <a:bodyPr anchorCtr="0" anchor="ctr" bIns="45700" lIns="91425" spcFirstLastPara="1" rIns="91425" wrap="square" tIns="45700">
            <a:spAutoFit/>
          </a:bodyPr>
          <a:lstStyle/>
          <a:p>
            <a:pPr indent="0" lvl="0" marL="0" marR="0" rtl="0" algn="ctr">
              <a:lnSpc>
                <a:spcPct val="200000"/>
              </a:lnSpc>
              <a:spcBef>
                <a:spcPts val="0"/>
              </a:spcBef>
              <a:spcAft>
                <a:spcPts val="0"/>
              </a:spcAft>
              <a:buNone/>
            </a:pPr>
            <a:r>
              <a:rPr b="1" lang="en-US" sz="2800">
                <a:solidFill>
                  <a:schemeClr val="dk1"/>
                </a:solidFill>
                <a:latin typeface="Arial"/>
                <a:ea typeface="Arial"/>
                <a:cs typeface="Arial"/>
                <a:sym typeface="Arial"/>
              </a:rPr>
              <a:t>PRODUCTOS DEL 2015</a:t>
            </a:r>
            <a:endParaRPr/>
          </a:p>
        </p:txBody>
      </p:sp>
      <p:pic>
        <p:nvPicPr>
          <p:cNvPr id="579" name="Google Shape;579;p77"/>
          <p:cNvPicPr preferRelativeResize="0"/>
          <p:nvPr/>
        </p:nvPicPr>
        <p:blipFill rotWithShape="1">
          <a:blip r:embed="rId3">
            <a:alphaModFix/>
          </a:blip>
          <a:srcRect b="0" l="0" r="0" t="0"/>
          <a:stretch/>
        </p:blipFill>
        <p:spPr>
          <a:xfrm>
            <a:off x="7956376" y="764704"/>
            <a:ext cx="853514" cy="73158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8"/>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a:t>
            </a:r>
            <a:endParaRPr/>
          </a:p>
        </p:txBody>
      </p:sp>
      <p:pic>
        <p:nvPicPr>
          <p:cNvPr id="585" name="Google Shape;585;p78"/>
          <p:cNvPicPr preferRelativeResize="0"/>
          <p:nvPr/>
        </p:nvPicPr>
        <p:blipFill rotWithShape="1">
          <a:blip r:embed="rId3">
            <a:alphaModFix/>
          </a:blip>
          <a:srcRect b="17316" l="0" r="0" t="0"/>
          <a:stretch/>
        </p:blipFill>
        <p:spPr>
          <a:xfrm>
            <a:off x="1763688" y="2079677"/>
            <a:ext cx="6004174" cy="3581571"/>
          </a:xfrm>
          <a:prstGeom prst="rect">
            <a:avLst/>
          </a:prstGeom>
          <a:noFill/>
          <a:ln>
            <a:noFill/>
          </a:ln>
        </p:spPr>
      </p:pic>
      <p:sp>
        <p:nvSpPr>
          <p:cNvPr id="586" name="Google Shape;586;p78"/>
          <p:cNvSpPr/>
          <p:nvPr/>
        </p:nvSpPr>
        <p:spPr>
          <a:xfrm>
            <a:off x="107504" y="611396"/>
            <a:ext cx="88564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SISTEMA INTELIGENTE NACIONAL (SINITT) – EN CONSTRUCCIÓN</a:t>
            </a:r>
            <a:endParaRPr/>
          </a:p>
        </p:txBody>
      </p:sp>
      <p:sp>
        <p:nvSpPr>
          <p:cNvPr id="587" name="Google Shape;587;p78"/>
          <p:cNvSpPr/>
          <p:nvPr/>
        </p:nvSpPr>
        <p:spPr>
          <a:xfrm>
            <a:off x="107504" y="980728"/>
            <a:ext cx="8856476" cy="92333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Arial"/>
                <a:ea typeface="Arial"/>
                <a:cs typeface="Arial"/>
                <a:sym typeface="Arial"/>
              </a:rPr>
              <a:t>Dicho sistema comprende un grupo de subsistemas Inteligentes que pueden interoperar para poder realizar inteligencia de negocios y minería de datos para beneficio tanto de las entidades del sector transporte a nivel nacional como local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9"/>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a:t>
            </a:r>
            <a:endParaRPr/>
          </a:p>
        </p:txBody>
      </p:sp>
      <p:pic>
        <p:nvPicPr>
          <p:cNvPr id="593" name="Google Shape;593;p79"/>
          <p:cNvPicPr preferRelativeResize="0"/>
          <p:nvPr/>
        </p:nvPicPr>
        <p:blipFill rotWithShape="1">
          <a:blip r:embed="rId3">
            <a:alphaModFix/>
          </a:blip>
          <a:srcRect b="0" l="0" r="0" t="0"/>
          <a:stretch/>
        </p:blipFill>
        <p:spPr>
          <a:xfrm>
            <a:off x="435880" y="782363"/>
            <a:ext cx="8272239" cy="4867958"/>
          </a:xfrm>
          <a:prstGeom prst="rect">
            <a:avLst/>
          </a:prstGeom>
          <a:noFill/>
          <a:ln>
            <a:noFill/>
          </a:ln>
        </p:spPr>
      </p:pic>
      <p:sp>
        <p:nvSpPr>
          <p:cNvPr id="594" name="Google Shape;594;p79"/>
          <p:cNvSpPr/>
          <p:nvPr/>
        </p:nvSpPr>
        <p:spPr>
          <a:xfrm>
            <a:off x="489632" y="613086"/>
            <a:ext cx="6768712"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Estructura del SISTEMA ADMINISTRATIVO MIASESORVIAL - SAMV </a:t>
            </a:r>
            <a:endParaRPr/>
          </a:p>
        </p:txBody>
      </p:sp>
      <p:sp>
        <p:nvSpPr>
          <p:cNvPr id="595" name="Google Shape;595;p79"/>
          <p:cNvSpPr txBox="1"/>
          <p:nvPr/>
        </p:nvSpPr>
        <p:spPr>
          <a:xfrm>
            <a:off x="8259731" y="3133437"/>
            <a:ext cx="1768537" cy="369332"/>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SOAT</a:t>
            </a:r>
            <a:endParaRPr sz="1800">
              <a:solidFill>
                <a:schemeClr val="lt1"/>
              </a:solidFill>
              <a:latin typeface="Arial"/>
              <a:ea typeface="Arial"/>
              <a:cs typeface="Arial"/>
              <a:sym typeface="Arial"/>
            </a:endParaRPr>
          </a:p>
        </p:txBody>
      </p:sp>
      <p:sp>
        <p:nvSpPr>
          <p:cNvPr id="596" name="Google Shape;596;p79"/>
          <p:cNvSpPr txBox="1"/>
          <p:nvPr/>
        </p:nvSpPr>
        <p:spPr>
          <a:xfrm>
            <a:off x="8100392" y="3724563"/>
            <a:ext cx="17685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ACADEMIA</a:t>
            </a:r>
            <a:endParaRPr sz="1800">
              <a:solidFill>
                <a:schemeClr val="dk1"/>
              </a:solidFill>
              <a:latin typeface="Arial"/>
              <a:ea typeface="Arial"/>
              <a:cs typeface="Arial"/>
              <a:sym typeface="Arial"/>
            </a:endParaRPr>
          </a:p>
        </p:txBody>
      </p:sp>
      <p:sp>
        <p:nvSpPr>
          <p:cNvPr id="597" name="Google Shape;597;p79"/>
          <p:cNvSpPr txBox="1"/>
          <p:nvPr/>
        </p:nvSpPr>
        <p:spPr>
          <a:xfrm>
            <a:off x="1115616" y="1120917"/>
            <a:ext cx="1768537" cy="369332"/>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SOAT</a:t>
            </a:r>
            <a:endParaRPr sz="1800">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0"/>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a:t>
            </a:r>
            <a:endParaRPr/>
          </a:p>
        </p:txBody>
      </p:sp>
      <p:sp>
        <p:nvSpPr>
          <p:cNvPr id="603" name="Google Shape;603;p80"/>
          <p:cNvSpPr/>
          <p:nvPr/>
        </p:nvSpPr>
        <p:spPr>
          <a:xfrm>
            <a:off x="107504" y="611396"/>
            <a:ext cx="885647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CENTRO INTELIGENTE DE CONTROL PARA EL TRÁNSITO Y EL TRANSPORTE (CICOTT) – EN CONSTRUCCIÓN</a:t>
            </a:r>
            <a:endParaRPr/>
          </a:p>
        </p:txBody>
      </p:sp>
      <p:sp>
        <p:nvSpPr>
          <p:cNvPr id="604" name="Google Shape;604;p80"/>
          <p:cNvSpPr/>
          <p:nvPr/>
        </p:nvSpPr>
        <p:spPr>
          <a:xfrm>
            <a:off x="29636" y="1487686"/>
            <a:ext cx="8856476" cy="1077218"/>
          </a:xfrm>
          <a:prstGeom prst="rect">
            <a:avLst/>
          </a:prstGeom>
          <a:noFill/>
          <a:ln>
            <a:noFill/>
          </a:ln>
        </p:spPr>
        <p:txBody>
          <a:bodyPr anchorCtr="0" anchor="t" bIns="45700" lIns="91425" spcFirstLastPara="1" rIns="91425" wrap="square" tIns="45700">
            <a:noAutofit/>
          </a:bodyPr>
          <a:lstStyle/>
          <a:p>
            <a:pPr indent="0" lvl="1" marL="95250" marR="0" rtl="0" algn="just">
              <a:spcBef>
                <a:spcPts val="0"/>
              </a:spcBef>
              <a:spcAft>
                <a:spcPts val="0"/>
              </a:spcAft>
              <a:buNone/>
            </a:pPr>
            <a:r>
              <a:rPr b="0" i="0" lang="en-US" sz="1600" u="none" cap="none" strike="noStrike">
                <a:solidFill>
                  <a:srgbClr val="000000"/>
                </a:solidFill>
                <a:latin typeface="Arial"/>
                <a:ea typeface="Arial"/>
                <a:cs typeface="Arial"/>
                <a:sym typeface="Arial"/>
              </a:rPr>
              <a:t>Corresponde a Centro Inteligente de Control para el Tránsito y el Transporte. El Grupo ITS refuerza que el CICOTT es un edificio con un hardware que permitirá a sus integrantes visualizar información para su uso, mas no es un sistemas de información, por tanto, incluye el término SINITT para definir el Sistema de Información que en parte alimentará al CICOTT</a:t>
            </a:r>
            <a:endParaRPr/>
          </a:p>
        </p:txBody>
      </p:sp>
      <p:pic>
        <p:nvPicPr>
          <p:cNvPr id="605" name="Google Shape;605;p80"/>
          <p:cNvPicPr preferRelativeResize="0"/>
          <p:nvPr/>
        </p:nvPicPr>
        <p:blipFill rotWithShape="1">
          <a:blip r:embed="rId3">
            <a:alphaModFix/>
          </a:blip>
          <a:srcRect b="0" l="0" r="0" t="0"/>
          <a:stretch/>
        </p:blipFill>
        <p:spPr>
          <a:xfrm>
            <a:off x="1979712" y="2564904"/>
            <a:ext cx="5328592" cy="33811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1"/>
          <p:cNvSpPr/>
          <p:nvPr/>
        </p:nvSpPr>
        <p:spPr>
          <a:xfrm rot="5400000">
            <a:off x="1219656" y="2334986"/>
            <a:ext cx="493999" cy="1998236"/>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1"/>
          <p:cNvSpPr txBox="1"/>
          <p:nvPr/>
        </p:nvSpPr>
        <p:spPr>
          <a:xfrm>
            <a:off x="491647" y="3111209"/>
            <a:ext cx="1950006" cy="44576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Desarrollar la Ingeniería de Detalle del SINITT</a:t>
            </a:r>
            <a:endParaRPr/>
          </a:p>
        </p:txBody>
      </p:sp>
      <p:sp>
        <p:nvSpPr>
          <p:cNvPr id="612" name="Google Shape;612;p81"/>
          <p:cNvSpPr/>
          <p:nvPr/>
        </p:nvSpPr>
        <p:spPr>
          <a:xfrm rot="5400000">
            <a:off x="3182356" y="1815247"/>
            <a:ext cx="566008" cy="1925248"/>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1"/>
          <p:cNvSpPr txBox="1"/>
          <p:nvPr/>
        </p:nvSpPr>
        <p:spPr>
          <a:xfrm>
            <a:off x="2530360" y="2522475"/>
            <a:ext cx="1869987" cy="51074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Definir funcionalidad del CICOTT</a:t>
            </a:r>
            <a:endParaRPr/>
          </a:p>
        </p:txBody>
      </p:sp>
      <p:sp>
        <p:nvSpPr>
          <p:cNvPr id="614" name="Google Shape;614;p81"/>
          <p:cNvSpPr/>
          <p:nvPr/>
        </p:nvSpPr>
        <p:spPr>
          <a:xfrm rot="5400000">
            <a:off x="3213827" y="2367925"/>
            <a:ext cx="493999" cy="1916182"/>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1"/>
          <p:cNvSpPr txBox="1"/>
          <p:nvPr/>
        </p:nvSpPr>
        <p:spPr>
          <a:xfrm>
            <a:off x="2526849" y="3103132"/>
            <a:ext cx="1867952" cy="44576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Diseño de detalle del CICOTT</a:t>
            </a:r>
            <a:endParaRPr/>
          </a:p>
        </p:txBody>
      </p:sp>
      <p:sp>
        <p:nvSpPr>
          <p:cNvPr id="616" name="Google Shape;616;p81"/>
          <p:cNvSpPr/>
          <p:nvPr/>
        </p:nvSpPr>
        <p:spPr>
          <a:xfrm rot="5400000">
            <a:off x="6291063" y="1275452"/>
            <a:ext cx="971826" cy="4631413"/>
          </a:xfrm>
          <a:prstGeom prst="roundRect">
            <a:avLst>
              <a:gd fmla="val 16667" name="adj"/>
            </a:avLst>
          </a:prstGeom>
          <a:solidFill>
            <a:srgbClr val="008000"/>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1"/>
          <p:cNvSpPr txBox="1"/>
          <p:nvPr/>
        </p:nvSpPr>
        <p:spPr>
          <a:xfrm>
            <a:off x="4508697" y="3152684"/>
            <a:ext cx="4536532" cy="87694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Desarrollar Ingeniería de Detalle para cada Subsistema dentro del Plan de Diseño e Implementación de Sistemas Inteligentes para la Infraestructura, el Tránsito y el Transporte</a:t>
            </a:r>
            <a:endParaRPr/>
          </a:p>
        </p:txBody>
      </p:sp>
      <p:sp>
        <p:nvSpPr>
          <p:cNvPr id="618" name="Google Shape;618;p81"/>
          <p:cNvSpPr/>
          <p:nvPr/>
        </p:nvSpPr>
        <p:spPr>
          <a:xfrm rot="5400000">
            <a:off x="6224389" y="2893019"/>
            <a:ext cx="1661195" cy="4101878"/>
          </a:xfrm>
          <a:prstGeom prst="roundRect">
            <a:avLst>
              <a:gd fmla="val 16667" name="adj"/>
            </a:avLst>
          </a:prstGeom>
          <a:solidFill>
            <a:srgbClr val="008000"/>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1"/>
          <p:cNvSpPr txBox="1"/>
          <p:nvPr/>
        </p:nvSpPr>
        <p:spPr>
          <a:xfrm>
            <a:off x="5085126" y="4194434"/>
            <a:ext cx="3939692" cy="149900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Emitir Política Pública Nacional para Sistemas Inteligentes de Infraestructura, Tránsito y Transporte</a:t>
            </a:r>
            <a:endParaRPr/>
          </a:p>
        </p:txBody>
      </p:sp>
      <p:sp>
        <p:nvSpPr>
          <p:cNvPr id="620" name="Google Shape;620;p81"/>
          <p:cNvSpPr/>
          <p:nvPr/>
        </p:nvSpPr>
        <p:spPr>
          <a:xfrm rot="5400000">
            <a:off x="2208189" y="1875499"/>
            <a:ext cx="470080" cy="3951379"/>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1"/>
          <p:cNvSpPr txBox="1"/>
          <p:nvPr/>
        </p:nvSpPr>
        <p:spPr>
          <a:xfrm>
            <a:off x="490473" y="3639072"/>
            <a:ext cx="3905484" cy="42418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Estructurar Técnica, Jurídica y Financieramente la Construcción, Administración y Sostenibilidad del CICOTT</a:t>
            </a:r>
            <a:endParaRPr/>
          </a:p>
        </p:txBody>
      </p:sp>
      <p:sp>
        <p:nvSpPr>
          <p:cNvPr id="622" name="Google Shape;622;p81"/>
          <p:cNvSpPr/>
          <p:nvPr/>
        </p:nvSpPr>
        <p:spPr>
          <a:xfrm>
            <a:off x="537829" y="4125743"/>
            <a:ext cx="1260000" cy="1655999"/>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Implementar SINITT</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Sistema Inteligente Nacional</a:t>
            </a:r>
            <a:endParaRPr/>
          </a:p>
        </p:txBody>
      </p:sp>
      <p:sp>
        <p:nvSpPr>
          <p:cNvPr id="623" name="Google Shape;623;p81"/>
          <p:cNvSpPr/>
          <p:nvPr/>
        </p:nvSpPr>
        <p:spPr>
          <a:xfrm>
            <a:off x="3002475" y="4125742"/>
            <a:ext cx="971001" cy="1655999"/>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Contratar Data Center para alojar  Big Data</a:t>
            </a:r>
            <a:endParaRPr/>
          </a:p>
        </p:txBody>
      </p:sp>
      <p:sp>
        <p:nvSpPr>
          <p:cNvPr id="624" name="Google Shape;624;p81"/>
          <p:cNvSpPr/>
          <p:nvPr/>
        </p:nvSpPr>
        <p:spPr>
          <a:xfrm>
            <a:off x="1799824" y="4125743"/>
            <a:ext cx="1188000" cy="1655999"/>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Adquirir Plataforma Sistema Información Geográfico</a:t>
            </a:r>
            <a:endParaRPr/>
          </a:p>
        </p:txBody>
      </p:sp>
      <p:sp>
        <p:nvSpPr>
          <p:cNvPr id="625" name="Google Shape;625;p81"/>
          <p:cNvSpPr/>
          <p:nvPr/>
        </p:nvSpPr>
        <p:spPr>
          <a:xfrm>
            <a:off x="3995936" y="4125743"/>
            <a:ext cx="971996" cy="1655999"/>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Construir CICOTT</a:t>
            </a:r>
            <a:endParaRPr/>
          </a:p>
        </p:txBody>
      </p:sp>
      <p:sp>
        <p:nvSpPr>
          <p:cNvPr id="626" name="Google Shape;626;p81"/>
          <p:cNvSpPr/>
          <p:nvPr/>
        </p:nvSpPr>
        <p:spPr>
          <a:xfrm rot="5400000">
            <a:off x="4586900" y="1789113"/>
            <a:ext cx="457192" cy="8555335"/>
          </a:xfrm>
          <a:prstGeom prst="roundRect">
            <a:avLst>
              <a:gd fmla="val 16667" name="adj"/>
            </a:avLst>
          </a:prstGeom>
          <a:solidFill>
            <a:srgbClr val="660066"/>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1"/>
          <p:cNvSpPr txBox="1"/>
          <p:nvPr/>
        </p:nvSpPr>
        <p:spPr>
          <a:xfrm>
            <a:off x="560147" y="5860490"/>
            <a:ext cx="8510699" cy="41255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OPERAR CICOTT</a:t>
            </a:r>
            <a:endParaRPr/>
          </a:p>
        </p:txBody>
      </p:sp>
      <p:sp>
        <p:nvSpPr>
          <p:cNvPr id="628" name="Google Shape;628;p81"/>
          <p:cNvSpPr/>
          <p:nvPr/>
        </p:nvSpPr>
        <p:spPr>
          <a:xfrm rot="5400000">
            <a:off x="4401471" y="-3407915"/>
            <a:ext cx="770527" cy="8638383"/>
          </a:xfrm>
          <a:prstGeom prst="roundRect">
            <a:avLst>
              <a:gd fmla="val 16667" name="adj"/>
            </a:avLst>
          </a:prstGeom>
          <a:solidFill>
            <a:srgbClr val="974806"/>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1"/>
          <p:cNvSpPr txBox="1"/>
          <p:nvPr/>
        </p:nvSpPr>
        <p:spPr>
          <a:xfrm>
            <a:off x="505136" y="563642"/>
            <a:ext cx="8563155" cy="6952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Identificar necesidades de información y procesos para que el MinTransporte, ANI, INVIAS, Superintendencia y otras entidades del Estado puedan hacer planeación, estructuración de proyectos, operación, mantenimiento de proyectos, inspección, vigilancia, control, y política pública </a:t>
            </a:r>
            <a:endParaRPr/>
          </a:p>
        </p:txBody>
      </p:sp>
      <p:sp>
        <p:nvSpPr>
          <p:cNvPr id="630" name="Google Shape;630;p81"/>
          <p:cNvSpPr/>
          <p:nvPr/>
        </p:nvSpPr>
        <p:spPr>
          <a:xfrm rot="5400000">
            <a:off x="6502988" y="461238"/>
            <a:ext cx="566005" cy="4649444"/>
          </a:xfrm>
          <a:prstGeom prst="roundRect">
            <a:avLst>
              <a:gd fmla="val 16667" name="adj"/>
            </a:avLst>
          </a:prstGeom>
          <a:solidFill>
            <a:srgbClr val="008000"/>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1"/>
          <p:cNvSpPr txBox="1"/>
          <p:nvPr/>
        </p:nvSpPr>
        <p:spPr>
          <a:xfrm>
            <a:off x="4488886" y="2530575"/>
            <a:ext cx="4594184" cy="51074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Definir estándares y protocolos a utilizar para cada subsistema</a:t>
            </a:r>
            <a:endParaRPr/>
          </a:p>
        </p:txBody>
      </p:sp>
      <p:sp>
        <p:nvSpPr>
          <p:cNvPr id="632" name="Google Shape;632;p81"/>
          <p:cNvSpPr/>
          <p:nvPr/>
        </p:nvSpPr>
        <p:spPr>
          <a:xfrm rot="5400000">
            <a:off x="1188185" y="1791373"/>
            <a:ext cx="566008" cy="1989170"/>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1"/>
          <p:cNvSpPr txBox="1"/>
          <p:nvPr/>
        </p:nvSpPr>
        <p:spPr>
          <a:xfrm>
            <a:off x="504224" y="2530561"/>
            <a:ext cx="1933910" cy="51074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Definir funcionalidad del SINITT y su Arquitectura</a:t>
            </a:r>
            <a:endParaRPr/>
          </a:p>
        </p:txBody>
      </p:sp>
      <p:sp>
        <p:nvSpPr>
          <p:cNvPr id="634" name="Google Shape;634;p81"/>
          <p:cNvSpPr/>
          <p:nvPr/>
        </p:nvSpPr>
        <p:spPr>
          <a:xfrm rot="5400000">
            <a:off x="4527621" y="-2702946"/>
            <a:ext cx="518230" cy="8638388"/>
          </a:xfrm>
          <a:prstGeom prst="roundRect">
            <a:avLst>
              <a:gd fmla="val 16667" name="adj"/>
            </a:avLst>
          </a:prstGeom>
          <a:solidFill>
            <a:srgbClr val="974806"/>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1"/>
          <p:cNvSpPr txBox="1"/>
          <p:nvPr/>
        </p:nvSpPr>
        <p:spPr>
          <a:xfrm>
            <a:off x="492819" y="1382452"/>
            <a:ext cx="8587792" cy="46763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Definir las funcionalidades de cada subsistema de información para satisfacer las necesidades levantadas en MinTransporte, ANI, INVIAS, Superintendencia y otras entidades del Estado</a:t>
            </a:r>
            <a:endParaRPr/>
          </a:p>
        </p:txBody>
      </p:sp>
      <p:sp>
        <p:nvSpPr>
          <p:cNvPr id="636" name="Google Shape;636;p81"/>
          <p:cNvSpPr/>
          <p:nvPr/>
        </p:nvSpPr>
        <p:spPr>
          <a:xfrm rot="5400000">
            <a:off x="4527619" y="-2135684"/>
            <a:ext cx="518228" cy="8638385"/>
          </a:xfrm>
          <a:prstGeom prst="roundRect">
            <a:avLst>
              <a:gd fmla="val 16667" name="adj"/>
            </a:avLst>
          </a:prstGeom>
          <a:solidFill>
            <a:srgbClr val="974806"/>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1"/>
          <p:cNvSpPr txBox="1"/>
          <p:nvPr/>
        </p:nvSpPr>
        <p:spPr>
          <a:xfrm>
            <a:off x="492819" y="1949701"/>
            <a:ext cx="8587790" cy="46763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Priorizar los subsistemas a desarrollar de acuerdo al nivel de impacto positivo que generen y que apoyen los objetivos del Sector Transporte (MinTransporte, ANI, INVIAS, Superintendencia, otras entidades) y en el PND.</a:t>
            </a:r>
            <a:endParaRPr/>
          </a:p>
        </p:txBody>
      </p:sp>
      <p:sp>
        <p:nvSpPr>
          <p:cNvPr id="638" name="Google Shape;638;p81"/>
          <p:cNvSpPr/>
          <p:nvPr/>
        </p:nvSpPr>
        <p:spPr>
          <a:xfrm>
            <a:off x="292074" y="511953"/>
            <a:ext cx="144012" cy="1916610"/>
          </a:xfrm>
          <a:prstGeom prst="leftBrace">
            <a:avLst>
              <a:gd fmla="val 8333" name="adj1"/>
              <a:gd fmla="val 50000" name="adj2"/>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9" name="Google Shape;639;p81"/>
          <p:cNvSpPr/>
          <p:nvPr/>
        </p:nvSpPr>
        <p:spPr>
          <a:xfrm>
            <a:off x="-36512" y="1198493"/>
            <a:ext cx="44114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1</a:t>
            </a:r>
            <a:endParaRPr/>
          </a:p>
        </p:txBody>
      </p:sp>
      <p:sp>
        <p:nvSpPr>
          <p:cNvPr id="640" name="Google Shape;640;p81"/>
          <p:cNvSpPr/>
          <p:nvPr/>
        </p:nvSpPr>
        <p:spPr>
          <a:xfrm>
            <a:off x="325388" y="2524261"/>
            <a:ext cx="79246" cy="1552811"/>
          </a:xfrm>
          <a:prstGeom prst="leftBrace">
            <a:avLst>
              <a:gd fmla="val 8333" name="adj1"/>
              <a:gd fmla="val 50000" name="adj2"/>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1" name="Google Shape;641;p81"/>
          <p:cNvSpPr/>
          <p:nvPr/>
        </p:nvSpPr>
        <p:spPr>
          <a:xfrm>
            <a:off x="-60327" y="2948419"/>
            <a:ext cx="44114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2</a:t>
            </a:r>
            <a:endParaRPr/>
          </a:p>
        </p:txBody>
      </p:sp>
      <p:sp>
        <p:nvSpPr>
          <p:cNvPr id="642" name="Google Shape;642;p81"/>
          <p:cNvSpPr/>
          <p:nvPr/>
        </p:nvSpPr>
        <p:spPr>
          <a:xfrm>
            <a:off x="325388" y="4177335"/>
            <a:ext cx="79246" cy="1552811"/>
          </a:xfrm>
          <a:prstGeom prst="leftBrace">
            <a:avLst>
              <a:gd fmla="val 8333" name="adj1"/>
              <a:gd fmla="val 50000" name="adj2"/>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3" name="Google Shape;643;p81"/>
          <p:cNvSpPr/>
          <p:nvPr/>
        </p:nvSpPr>
        <p:spPr>
          <a:xfrm>
            <a:off x="-76386" y="4634463"/>
            <a:ext cx="44114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3</a:t>
            </a:r>
            <a:endParaRPr/>
          </a:p>
        </p:txBody>
      </p:sp>
      <p:sp>
        <p:nvSpPr>
          <p:cNvPr id="644" name="Google Shape;644;p81"/>
          <p:cNvSpPr/>
          <p:nvPr/>
        </p:nvSpPr>
        <p:spPr>
          <a:xfrm>
            <a:off x="-45610" y="5743614"/>
            <a:ext cx="44114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4</a:t>
            </a:r>
            <a:endParaRPr/>
          </a:p>
        </p:txBody>
      </p:sp>
      <p:sp>
        <p:nvSpPr>
          <p:cNvPr id="645" name="Google Shape;645;p81"/>
          <p:cNvSpPr/>
          <p:nvPr/>
        </p:nvSpPr>
        <p:spPr>
          <a:xfrm>
            <a:off x="300466" y="5781742"/>
            <a:ext cx="104167" cy="608204"/>
          </a:xfrm>
          <a:prstGeom prst="leftBrace">
            <a:avLst>
              <a:gd fmla="val 8333" name="adj1"/>
              <a:gd fmla="val 50000" name="adj2"/>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6" name="Google Shape;646;p81"/>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2"/>
          <p:cNvSpPr/>
          <p:nvPr/>
        </p:nvSpPr>
        <p:spPr>
          <a:xfrm rot="5400000">
            <a:off x="886931" y="2254600"/>
            <a:ext cx="493999" cy="2159005"/>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2"/>
          <p:cNvSpPr txBox="1"/>
          <p:nvPr/>
        </p:nvSpPr>
        <p:spPr>
          <a:xfrm>
            <a:off x="78537" y="3111218"/>
            <a:ext cx="2110775" cy="44576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Desarrollar la Ingeniería de Detalle del SINITT</a:t>
            </a:r>
            <a:endParaRPr/>
          </a:p>
        </p:txBody>
      </p:sp>
      <p:sp>
        <p:nvSpPr>
          <p:cNvPr id="653" name="Google Shape;653;p82"/>
          <p:cNvSpPr/>
          <p:nvPr/>
        </p:nvSpPr>
        <p:spPr>
          <a:xfrm rot="5400000">
            <a:off x="3065477" y="1698368"/>
            <a:ext cx="566008" cy="2159005"/>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2"/>
          <p:cNvSpPr txBox="1"/>
          <p:nvPr/>
        </p:nvSpPr>
        <p:spPr>
          <a:xfrm>
            <a:off x="2296607" y="2522479"/>
            <a:ext cx="2103745" cy="51074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Definir funcionalidad del CICOTT</a:t>
            </a:r>
            <a:endParaRPr/>
          </a:p>
        </p:txBody>
      </p:sp>
      <p:sp>
        <p:nvSpPr>
          <p:cNvPr id="655" name="Google Shape;655;p82"/>
          <p:cNvSpPr/>
          <p:nvPr/>
        </p:nvSpPr>
        <p:spPr>
          <a:xfrm rot="5400000">
            <a:off x="3092417" y="2246513"/>
            <a:ext cx="493999" cy="2159005"/>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2"/>
          <p:cNvSpPr txBox="1"/>
          <p:nvPr/>
        </p:nvSpPr>
        <p:spPr>
          <a:xfrm>
            <a:off x="2284012" y="3103118"/>
            <a:ext cx="2110775" cy="44576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Diseño de detalle del CICOTT</a:t>
            </a:r>
            <a:endParaRPr/>
          </a:p>
        </p:txBody>
      </p:sp>
      <p:sp>
        <p:nvSpPr>
          <p:cNvPr id="657" name="Google Shape;657;p82"/>
          <p:cNvSpPr/>
          <p:nvPr/>
        </p:nvSpPr>
        <p:spPr>
          <a:xfrm rot="5400000">
            <a:off x="6284442" y="1268831"/>
            <a:ext cx="971826" cy="4644655"/>
          </a:xfrm>
          <a:prstGeom prst="roundRect">
            <a:avLst>
              <a:gd fmla="val 16667" name="adj"/>
            </a:avLst>
          </a:prstGeom>
          <a:solidFill>
            <a:srgbClr val="008000"/>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2"/>
          <p:cNvSpPr txBox="1"/>
          <p:nvPr/>
        </p:nvSpPr>
        <p:spPr>
          <a:xfrm>
            <a:off x="4495451" y="3152680"/>
            <a:ext cx="4549774" cy="87694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Desarrollar Ingeniería de Detalle para cada Subsistema dentro del Plan de Diseño e Implementación de Sistemas Inteligentes para la Infraestructura, el Tránsito y el Transporte</a:t>
            </a:r>
            <a:endParaRPr/>
          </a:p>
        </p:txBody>
      </p:sp>
      <p:sp>
        <p:nvSpPr>
          <p:cNvPr id="659" name="Google Shape;659;p82"/>
          <p:cNvSpPr/>
          <p:nvPr/>
        </p:nvSpPr>
        <p:spPr>
          <a:xfrm rot="5400000">
            <a:off x="5953000" y="2621628"/>
            <a:ext cx="1661195" cy="4644656"/>
          </a:xfrm>
          <a:prstGeom prst="roundRect">
            <a:avLst>
              <a:gd fmla="val 16667" name="adj"/>
            </a:avLst>
          </a:prstGeom>
          <a:solidFill>
            <a:srgbClr val="008000"/>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2"/>
          <p:cNvSpPr txBox="1"/>
          <p:nvPr/>
        </p:nvSpPr>
        <p:spPr>
          <a:xfrm>
            <a:off x="4542363" y="4194448"/>
            <a:ext cx="4482470" cy="149900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Emitir Política Pública Nacional para Sistemas Inteligentes de Infraestructura, Tránsito y Transporte</a:t>
            </a:r>
            <a:endParaRPr/>
          </a:p>
        </p:txBody>
      </p:sp>
      <p:sp>
        <p:nvSpPr>
          <p:cNvPr id="661" name="Google Shape;661;p82"/>
          <p:cNvSpPr/>
          <p:nvPr/>
        </p:nvSpPr>
        <p:spPr>
          <a:xfrm rot="5400000">
            <a:off x="2006506" y="1673134"/>
            <a:ext cx="470080" cy="4356109"/>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2"/>
          <p:cNvSpPr txBox="1"/>
          <p:nvPr/>
        </p:nvSpPr>
        <p:spPr>
          <a:xfrm>
            <a:off x="86433" y="3639087"/>
            <a:ext cx="4310214" cy="42418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Estructurar Técnica, Jurídica y Financieramente la Construcción, Administración y Sostenibilidad del CICOTT</a:t>
            </a:r>
            <a:endParaRPr/>
          </a:p>
        </p:txBody>
      </p:sp>
      <p:sp>
        <p:nvSpPr>
          <p:cNvPr id="663" name="Google Shape;663;p82"/>
          <p:cNvSpPr/>
          <p:nvPr/>
        </p:nvSpPr>
        <p:spPr>
          <a:xfrm>
            <a:off x="38090" y="4125743"/>
            <a:ext cx="1260000" cy="1655999"/>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Implementar SINITT</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Sistema Inteligente Nacional</a:t>
            </a:r>
            <a:endParaRPr/>
          </a:p>
        </p:txBody>
      </p:sp>
      <p:sp>
        <p:nvSpPr>
          <p:cNvPr id="664" name="Google Shape;664;p82"/>
          <p:cNvSpPr/>
          <p:nvPr/>
        </p:nvSpPr>
        <p:spPr>
          <a:xfrm>
            <a:off x="2502736" y="4125742"/>
            <a:ext cx="971001" cy="1655999"/>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Contratar Data Center para alojar  Big Data</a:t>
            </a:r>
            <a:endParaRPr/>
          </a:p>
        </p:txBody>
      </p:sp>
      <p:sp>
        <p:nvSpPr>
          <p:cNvPr id="665" name="Google Shape;665;p82"/>
          <p:cNvSpPr/>
          <p:nvPr/>
        </p:nvSpPr>
        <p:spPr>
          <a:xfrm>
            <a:off x="1277775" y="4125743"/>
            <a:ext cx="1188000" cy="1655999"/>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Adquirir Plataforma Sistema Información Geográfico</a:t>
            </a:r>
            <a:endParaRPr/>
          </a:p>
        </p:txBody>
      </p:sp>
      <p:sp>
        <p:nvSpPr>
          <p:cNvPr id="666" name="Google Shape;666;p82"/>
          <p:cNvSpPr/>
          <p:nvPr/>
        </p:nvSpPr>
        <p:spPr>
          <a:xfrm>
            <a:off x="3460305" y="4125743"/>
            <a:ext cx="971996" cy="1655999"/>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Construir CICOTT</a:t>
            </a:r>
            <a:endParaRPr/>
          </a:p>
        </p:txBody>
      </p:sp>
      <p:sp>
        <p:nvSpPr>
          <p:cNvPr id="667" name="Google Shape;667;p82"/>
          <p:cNvSpPr/>
          <p:nvPr/>
        </p:nvSpPr>
        <p:spPr>
          <a:xfrm rot="5400000">
            <a:off x="4328568" y="1530781"/>
            <a:ext cx="457192" cy="9072000"/>
          </a:xfrm>
          <a:prstGeom prst="roundRect">
            <a:avLst>
              <a:gd fmla="val 16667" name="adj"/>
            </a:avLst>
          </a:prstGeom>
          <a:solidFill>
            <a:srgbClr val="660066"/>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2"/>
          <p:cNvSpPr txBox="1"/>
          <p:nvPr/>
        </p:nvSpPr>
        <p:spPr>
          <a:xfrm>
            <a:off x="43464" y="5860497"/>
            <a:ext cx="9027364" cy="41255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OPERAR CICOTT</a:t>
            </a:r>
            <a:endParaRPr/>
          </a:p>
        </p:txBody>
      </p:sp>
      <p:sp>
        <p:nvSpPr>
          <p:cNvPr id="669" name="Google Shape;669;p82"/>
          <p:cNvSpPr/>
          <p:nvPr/>
        </p:nvSpPr>
        <p:spPr>
          <a:xfrm rot="5400000">
            <a:off x="4183265" y="-3593754"/>
            <a:ext cx="802896" cy="9042429"/>
          </a:xfrm>
          <a:prstGeom prst="roundRect">
            <a:avLst>
              <a:gd fmla="val 16667" name="adj"/>
            </a:avLst>
          </a:prstGeom>
          <a:solidFill>
            <a:srgbClr val="974806"/>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2"/>
          <p:cNvSpPr txBox="1"/>
          <p:nvPr/>
        </p:nvSpPr>
        <p:spPr>
          <a:xfrm>
            <a:off x="102678" y="565211"/>
            <a:ext cx="8964041" cy="72450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Identificar necesidades de información y procesos para que el MinTransporte, ANI, INVIAS, Superintendencia y otras entidades del Estado puedan hacer planeación, estructuración de proyectos, operación, mantenimiento de proyectos, inspección, vigilancia, control, y política pública </a:t>
            </a:r>
            <a:endParaRPr/>
          </a:p>
        </p:txBody>
      </p:sp>
      <p:sp>
        <p:nvSpPr>
          <p:cNvPr id="671" name="Google Shape;671;p82"/>
          <p:cNvSpPr/>
          <p:nvPr/>
        </p:nvSpPr>
        <p:spPr>
          <a:xfrm rot="5400000">
            <a:off x="6486346" y="444594"/>
            <a:ext cx="566005" cy="4682728"/>
          </a:xfrm>
          <a:prstGeom prst="roundRect">
            <a:avLst>
              <a:gd fmla="val 16667" name="adj"/>
            </a:avLst>
          </a:prstGeom>
          <a:solidFill>
            <a:srgbClr val="008000"/>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2"/>
          <p:cNvSpPr txBox="1"/>
          <p:nvPr/>
        </p:nvSpPr>
        <p:spPr>
          <a:xfrm>
            <a:off x="4455594" y="2530567"/>
            <a:ext cx="4627468" cy="51074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Definir estándares y protocolos a utilizar para cada subsistema</a:t>
            </a:r>
            <a:endParaRPr/>
          </a:p>
        </p:txBody>
      </p:sp>
      <p:sp>
        <p:nvSpPr>
          <p:cNvPr id="673" name="Google Shape;673;p82"/>
          <p:cNvSpPr/>
          <p:nvPr/>
        </p:nvSpPr>
        <p:spPr>
          <a:xfrm rot="5400000">
            <a:off x="859991" y="1706455"/>
            <a:ext cx="566008" cy="2159005"/>
          </a:xfrm>
          <a:prstGeom prst="roundRect">
            <a:avLst>
              <a:gd fmla="val 16667" name="adj"/>
            </a:avLst>
          </a:prstGeom>
          <a:solidFill>
            <a:srgbClr val="4F6128"/>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2"/>
          <p:cNvSpPr txBox="1"/>
          <p:nvPr/>
        </p:nvSpPr>
        <p:spPr>
          <a:xfrm>
            <a:off x="91107" y="2530579"/>
            <a:ext cx="2103745" cy="51074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Definir funcionalidad del SINITT y su Arquitectura</a:t>
            </a:r>
            <a:endParaRPr/>
          </a:p>
        </p:txBody>
      </p:sp>
      <p:sp>
        <p:nvSpPr>
          <p:cNvPr id="675" name="Google Shape;675;p82"/>
          <p:cNvSpPr/>
          <p:nvPr/>
        </p:nvSpPr>
        <p:spPr>
          <a:xfrm rot="5400000">
            <a:off x="4314713" y="-2894086"/>
            <a:ext cx="539999" cy="9042434"/>
          </a:xfrm>
          <a:prstGeom prst="roundRect">
            <a:avLst>
              <a:gd fmla="val 16667" name="adj"/>
            </a:avLst>
          </a:prstGeom>
          <a:solidFill>
            <a:srgbClr val="974806"/>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2"/>
          <p:cNvSpPr txBox="1"/>
          <p:nvPr/>
        </p:nvSpPr>
        <p:spPr>
          <a:xfrm>
            <a:off x="89843" y="1383503"/>
            <a:ext cx="8989713" cy="48727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Definir las funcionalidades de cada subsistema de información para satisfacer las necesidades levantadas en MinTransporte, ANI, INVIAS, Superintendencia y otras entidades del Estado</a:t>
            </a:r>
            <a:endParaRPr/>
          </a:p>
        </p:txBody>
      </p:sp>
      <p:sp>
        <p:nvSpPr>
          <p:cNvPr id="677" name="Google Shape;677;p82"/>
          <p:cNvSpPr/>
          <p:nvPr/>
        </p:nvSpPr>
        <p:spPr>
          <a:xfrm rot="5400000">
            <a:off x="4314711" y="-2326822"/>
            <a:ext cx="539999" cy="9042431"/>
          </a:xfrm>
          <a:prstGeom prst="roundRect">
            <a:avLst>
              <a:gd fmla="val 16667" name="adj"/>
            </a:avLst>
          </a:prstGeom>
          <a:solidFill>
            <a:srgbClr val="974806"/>
          </a:soli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2"/>
          <p:cNvSpPr txBox="1"/>
          <p:nvPr/>
        </p:nvSpPr>
        <p:spPr>
          <a:xfrm>
            <a:off x="89845" y="1950777"/>
            <a:ext cx="8989710" cy="48727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Priorizar los subsistemas a desarrollar de acuerdo al nivel de impacto positivo que generen y que apoyen los objetivos del Sector Transporte (MinTransporte, ANI, INVIAS, Superintendencia, otras entidades) y en el PND.</a:t>
            </a:r>
            <a:endParaRPr/>
          </a:p>
        </p:txBody>
      </p:sp>
      <p:sp>
        <p:nvSpPr>
          <p:cNvPr id="679" name="Google Shape;679;p82"/>
          <p:cNvSpPr/>
          <p:nvPr/>
        </p:nvSpPr>
        <p:spPr>
          <a:xfrm>
            <a:off x="40676" y="476673"/>
            <a:ext cx="9067828" cy="2016224"/>
          </a:xfrm>
          <a:prstGeom prst="roundRect">
            <a:avLst>
              <a:gd fmla="val 16667" name="adj"/>
            </a:avLst>
          </a:prstGeom>
          <a:solidFill>
            <a:srgbClr val="7F7F7F">
              <a:alpha val="23921"/>
            </a:srgbClr>
          </a:solid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Arial"/>
                <a:ea typeface="Arial"/>
                <a:cs typeface="Arial"/>
                <a:sym typeface="Arial"/>
              </a:rPr>
              <a:t>SISTEMAS INTELIGENTES EN RED</a:t>
            </a:r>
            <a:endParaRPr/>
          </a:p>
        </p:txBody>
      </p:sp>
      <p:sp>
        <p:nvSpPr>
          <p:cNvPr id="680" name="Google Shape;680;p82"/>
          <p:cNvSpPr/>
          <p:nvPr/>
        </p:nvSpPr>
        <p:spPr>
          <a:xfrm>
            <a:off x="2267744" y="2492896"/>
            <a:ext cx="2160240" cy="512441"/>
          </a:xfrm>
          <a:prstGeom prst="roundRect">
            <a:avLst>
              <a:gd fmla="val 16667" name="adj"/>
            </a:avLst>
          </a:prstGeom>
          <a:solidFill>
            <a:srgbClr val="7F7F7F">
              <a:alpha val="23921"/>
            </a:srgbClr>
          </a:solid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4000">
              <a:solidFill>
                <a:schemeClr val="dk1"/>
              </a:solidFill>
              <a:latin typeface="Arial"/>
              <a:ea typeface="Arial"/>
              <a:cs typeface="Arial"/>
              <a:sym typeface="Arial"/>
            </a:endParaRPr>
          </a:p>
        </p:txBody>
      </p:sp>
      <p:sp>
        <p:nvSpPr>
          <p:cNvPr id="681" name="Google Shape;681;p82"/>
          <p:cNvSpPr/>
          <p:nvPr/>
        </p:nvSpPr>
        <p:spPr>
          <a:xfrm>
            <a:off x="4461264" y="3046049"/>
            <a:ext cx="4682736" cy="981927"/>
          </a:xfrm>
          <a:prstGeom prst="roundRect">
            <a:avLst>
              <a:gd fmla="val 16667" name="adj"/>
            </a:avLst>
          </a:prstGeom>
          <a:solidFill>
            <a:srgbClr val="7F7F7F">
              <a:alpha val="56862"/>
            </a:srgbClr>
          </a:solidFill>
          <a:ln cap="flat" cmpd="sng" w="38100">
            <a:solidFill>
              <a:srgbClr val="40315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Arial"/>
                <a:ea typeface="Arial"/>
                <a:cs typeface="Arial"/>
                <a:sym typeface="Arial"/>
              </a:rPr>
              <a:t>UNIVERSIDAD NACIONAL</a:t>
            </a:r>
            <a:endParaRPr/>
          </a:p>
        </p:txBody>
      </p:sp>
      <p:sp>
        <p:nvSpPr>
          <p:cNvPr id="682" name="Google Shape;682;p82"/>
          <p:cNvSpPr/>
          <p:nvPr/>
        </p:nvSpPr>
        <p:spPr>
          <a:xfrm>
            <a:off x="103741" y="2439502"/>
            <a:ext cx="2164003" cy="1116018"/>
          </a:xfrm>
          <a:prstGeom prst="roundRect">
            <a:avLst>
              <a:gd fmla="val 16667" name="adj"/>
            </a:avLst>
          </a:prstGeom>
          <a:solidFill>
            <a:srgbClr val="7F7F7F">
              <a:alpha val="22745"/>
            </a:srgbClr>
          </a:solidFill>
          <a:ln cap="flat" cmpd="sng" w="57150">
            <a:solidFill>
              <a:srgbClr val="FF66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Arial"/>
                <a:ea typeface="Arial"/>
                <a:cs typeface="Arial"/>
                <a:sym typeface="Arial"/>
              </a:rPr>
              <a:t>BID</a:t>
            </a:r>
            <a:endParaRPr/>
          </a:p>
        </p:txBody>
      </p:sp>
      <p:sp>
        <p:nvSpPr>
          <p:cNvPr id="683" name="Google Shape;683;p82"/>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graphicFrame>
        <p:nvGraphicFramePr>
          <p:cNvPr id="688" name="Google Shape;688;p83"/>
          <p:cNvGraphicFramePr/>
          <p:nvPr/>
        </p:nvGraphicFramePr>
        <p:xfrm>
          <a:off x="72008" y="523984"/>
          <a:ext cx="3000000" cy="3000000"/>
        </p:xfrm>
        <a:graphic>
          <a:graphicData uri="http://schemas.openxmlformats.org/drawingml/2006/table">
            <a:tbl>
              <a:tblPr bandRow="1" firstRow="1">
                <a:noFill/>
                <a:tableStyleId>{5BE4E426-C481-4AFA-91B0-9ACB6DEEB2EF}</a:tableStyleId>
              </a:tblPr>
              <a:tblGrid>
                <a:gridCol w="2397825"/>
                <a:gridCol w="2329400"/>
                <a:gridCol w="2202625"/>
                <a:gridCol w="2106650"/>
              </a:tblGrid>
              <a:tr h="267875">
                <a:tc>
                  <a:txBody>
                    <a:bodyPr/>
                    <a:lstStyle/>
                    <a:p>
                      <a:pPr indent="0" lvl="0" marL="0" marR="0" rtl="0" algn="ctr">
                        <a:spcBef>
                          <a:spcPts val="0"/>
                        </a:spcBef>
                        <a:spcAft>
                          <a:spcPts val="0"/>
                        </a:spcAft>
                        <a:buNone/>
                      </a:pPr>
                      <a:r>
                        <a:rPr lang="en-US" sz="1200" u="none" cap="none" strike="noStrike"/>
                        <a:t>INFRAESTRUCTURA</a:t>
                      </a:r>
                      <a:endParaRPr/>
                    </a:p>
                  </a:txBody>
                  <a:tcPr marT="45725" marB="45725" marR="91450" marL="91450"/>
                </a:tc>
                <a:tc>
                  <a:txBody>
                    <a:bodyPr/>
                    <a:lstStyle/>
                    <a:p>
                      <a:pPr indent="0" lvl="0" marL="0" marR="0" rtl="0" algn="ctr">
                        <a:spcBef>
                          <a:spcPts val="0"/>
                        </a:spcBef>
                        <a:spcAft>
                          <a:spcPts val="0"/>
                        </a:spcAft>
                        <a:buNone/>
                      </a:pPr>
                      <a:r>
                        <a:rPr lang="en-US" sz="1200" u="none" cap="none" strike="noStrike"/>
                        <a:t>TRÁNSITO</a:t>
                      </a:r>
                      <a:endParaRPr/>
                    </a:p>
                  </a:txBody>
                  <a:tcPr marT="45725" marB="45725" marR="91450" marL="91450"/>
                </a:tc>
                <a:tc>
                  <a:txBody>
                    <a:bodyPr/>
                    <a:lstStyle/>
                    <a:p>
                      <a:pPr indent="0" lvl="0" marL="0" marR="0" rtl="0" algn="ctr">
                        <a:spcBef>
                          <a:spcPts val="0"/>
                        </a:spcBef>
                        <a:spcAft>
                          <a:spcPts val="0"/>
                        </a:spcAft>
                        <a:buNone/>
                      </a:pPr>
                      <a:r>
                        <a:rPr lang="en-US" sz="1200" u="none" cap="none" strike="noStrike"/>
                        <a:t>TRANSPORTE</a:t>
                      </a:r>
                      <a:endParaRPr/>
                    </a:p>
                  </a:txBody>
                  <a:tcPr marT="45725" marB="45725" marR="91450" marL="91450"/>
                </a:tc>
                <a:tc>
                  <a:txBody>
                    <a:bodyPr/>
                    <a:lstStyle/>
                    <a:p>
                      <a:pPr indent="0" lvl="0" marL="0" marR="0" rtl="0" algn="ctr">
                        <a:spcBef>
                          <a:spcPts val="0"/>
                        </a:spcBef>
                        <a:spcAft>
                          <a:spcPts val="0"/>
                        </a:spcAft>
                        <a:buNone/>
                      </a:pPr>
                      <a:r>
                        <a:rPr lang="en-US" sz="1200" u="none" cap="none" strike="noStrike"/>
                        <a:t>LOGÍSTICA</a:t>
                      </a:r>
                      <a:endParaRPr/>
                    </a:p>
                  </a:txBody>
                  <a:tcPr marT="45725" marB="45725" marR="91450" marL="91450"/>
                </a:tc>
              </a:tr>
              <a:tr h="416700">
                <a:tc>
                  <a:txBody>
                    <a:bodyPr/>
                    <a:lstStyle/>
                    <a:p>
                      <a:pPr indent="0" lvl="0" marL="0" marR="0" rtl="0" algn="l">
                        <a:spcBef>
                          <a:spcPts val="0"/>
                        </a:spcBef>
                        <a:spcAft>
                          <a:spcPts val="0"/>
                        </a:spcAft>
                        <a:buNone/>
                      </a:pPr>
                      <a:r>
                        <a:rPr lang="en-US" sz="1100" u="none" cap="none" strike="noStrike"/>
                        <a:t>1. Recaudo Electrónico Vehicular RFID o LPR</a:t>
                      </a:r>
                      <a:endParaRPr sz="1100"/>
                    </a:p>
                  </a:txBody>
                  <a:tcPr marT="45725" marB="45725" marR="91450" marL="91450"/>
                </a:tc>
                <a:tc>
                  <a:txBody>
                    <a:bodyPr/>
                    <a:lstStyle/>
                    <a:p>
                      <a:pPr indent="0" lvl="0" marL="0" marR="0" rtl="0" algn="l">
                        <a:spcBef>
                          <a:spcPts val="0"/>
                        </a:spcBef>
                        <a:spcAft>
                          <a:spcPts val="0"/>
                        </a:spcAft>
                        <a:buNone/>
                      </a:pPr>
                      <a:r>
                        <a:rPr lang="en-US" sz="1100"/>
                        <a:t>8. Sistema de identificación vehicular </a:t>
                      </a:r>
                      <a:endParaRPr/>
                    </a:p>
                  </a:txBody>
                  <a:tcPr marT="45725" marB="45725" marR="91450" marL="91450"/>
                </a:tc>
                <a:tc>
                  <a:txBody>
                    <a:bodyPr/>
                    <a:lstStyle/>
                    <a:p>
                      <a:pPr indent="0" lvl="0" marL="0" marR="0" rtl="0" algn="l">
                        <a:spcBef>
                          <a:spcPts val="0"/>
                        </a:spcBef>
                        <a:spcAft>
                          <a:spcPts val="0"/>
                        </a:spcAft>
                        <a:buNone/>
                      </a:pPr>
                      <a:r>
                        <a:rPr lang="en-US" sz="1100"/>
                        <a:t>20. Sistema de identificación vehicular al transporte</a:t>
                      </a:r>
                      <a:endParaRPr/>
                    </a:p>
                  </a:txBody>
                  <a:tcPr marT="45725" marB="45725" marR="91450" marL="91450"/>
                </a:tc>
                <a:tc>
                  <a:txBody>
                    <a:bodyPr/>
                    <a:lstStyle/>
                    <a:p>
                      <a:pPr indent="0" lvl="0" marL="0" marR="0" rtl="0" algn="l">
                        <a:spcBef>
                          <a:spcPts val="0"/>
                        </a:spcBef>
                        <a:spcAft>
                          <a:spcPts val="0"/>
                        </a:spcAft>
                        <a:buNone/>
                      </a:pPr>
                      <a:r>
                        <a:rPr lang="en-US" sz="1100"/>
                        <a:t>31. Registro Nacional de Despacho de Carga</a:t>
                      </a:r>
                      <a:endParaRPr/>
                    </a:p>
                  </a:txBody>
                  <a:tcPr marT="45725" marB="45725" marR="91450" marL="91450"/>
                </a:tc>
              </a:tr>
              <a:tr h="416700">
                <a:tc>
                  <a:txBody>
                    <a:bodyPr/>
                    <a:lstStyle/>
                    <a:p>
                      <a:pPr indent="0" lvl="0" marL="0" marR="0" rtl="0" algn="l">
                        <a:spcBef>
                          <a:spcPts val="0"/>
                        </a:spcBef>
                        <a:spcAft>
                          <a:spcPts val="0"/>
                        </a:spcAft>
                        <a:buNone/>
                      </a:pPr>
                      <a:r>
                        <a:rPr lang="en-US" sz="1100"/>
                        <a:t>2. Aforos Vehiculares (conteo por clase)</a:t>
                      </a:r>
                      <a:endParaRPr/>
                    </a:p>
                  </a:txBody>
                  <a:tcPr marT="45725" marB="45725" marR="91450" marL="91450"/>
                </a:tc>
                <a:tc>
                  <a:txBody>
                    <a:bodyPr/>
                    <a:lstStyle/>
                    <a:p>
                      <a:pPr indent="0" lvl="0" marL="0" marR="0" rtl="0" algn="l">
                        <a:spcBef>
                          <a:spcPts val="0"/>
                        </a:spcBef>
                        <a:spcAft>
                          <a:spcPts val="0"/>
                        </a:spcAft>
                        <a:buNone/>
                      </a:pPr>
                      <a:r>
                        <a:rPr lang="en-US" sz="1100"/>
                        <a:t>9. Sistema</a:t>
                      </a:r>
                      <a:r>
                        <a:rPr lang="en-US" sz="1100"/>
                        <a:t> de Monitoreo Velocidades</a:t>
                      </a:r>
                      <a:endParaRPr sz="1100"/>
                    </a:p>
                  </a:txBody>
                  <a:tcPr marT="45725" marB="45725" marR="91450" marL="91450"/>
                </a:tc>
                <a:tc>
                  <a:txBody>
                    <a:bodyPr/>
                    <a:lstStyle/>
                    <a:p>
                      <a:pPr indent="0" lvl="0" marL="0" marR="0" rtl="0" algn="l">
                        <a:spcBef>
                          <a:spcPts val="0"/>
                        </a:spcBef>
                        <a:spcAft>
                          <a:spcPts val="0"/>
                        </a:spcAft>
                        <a:buNone/>
                      </a:pPr>
                      <a:r>
                        <a:rPr lang="en-US" sz="1100"/>
                        <a:t>21. Control al Transporte de Carga</a:t>
                      </a:r>
                      <a:endParaRPr/>
                    </a:p>
                  </a:txBody>
                  <a:tcPr marT="45725" marB="45725" marR="91450" marL="91450"/>
                </a:tc>
                <a:tc>
                  <a:txBody>
                    <a:bodyPr/>
                    <a:lstStyle/>
                    <a:p>
                      <a:pPr indent="0" lvl="0" marL="0" marR="0" rtl="0" algn="l">
                        <a:spcBef>
                          <a:spcPts val="0"/>
                        </a:spcBef>
                        <a:spcAft>
                          <a:spcPts val="0"/>
                        </a:spcAft>
                        <a:buNone/>
                      </a:pPr>
                      <a:r>
                        <a:rPr lang="en-US" sz="1100"/>
                        <a:t>32. Sistema de Control Puertos Secos</a:t>
                      </a:r>
                      <a:endParaRPr/>
                    </a:p>
                  </a:txBody>
                  <a:tcPr marT="45725" marB="45725" marR="91450" marL="91450"/>
                </a:tc>
              </a:tr>
              <a:tr h="416700">
                <a:tc>
                  <a:txBody>
                    <a:bodyPr/>
                    <a:lstStyle/>
                    <a:p>
                      <a:pPr indent="0" lvl="0" marL="0" marR="0" rtl="0" algn="l">
                        <a:spcBef>
                          <a:spcPts val="0"/>
                        </a:spcBef>
                        <a:spcAft>
                          <a:spcPts val="0"/>
                        </a:spcAft>
                        <a:buNone/>
                      </a:pPr>
                      <a:r>
                        <a:rPr lang="en-US" sz="1100"/>
                        <a:t>3. Detección desgaste infraestructura vial</a:t>
                      </a:r>
                      <a:endParaRPr/>
                    </a:p>
                  </a:txBody>
                  <a:tcPr marT="45725" marB="45725" marR="91450" marL="91450"/>
                </a:tc>
                <a:tc>
                  <a:txBody>
                    <a:bodyPr/>
                    <a:lstStyle/>
                    <a:p>
                      <a:pPr indent="0" lvl="0" marL="0" marR="0" rtl="0" algn="l">
                        <a:spcBef>
                          <a:spcPts val="0"/>
                        </a:spcBef>
                        <a:spcAft>
                          <a:spcPts val="0"/>
                        </a:spcAft>
                        <a:buNone/>
                      </a:pPr>
                      <a:r>
                        <a:rPr lang="en-US" sz="1100"/>
                        <a:t>10. Sistema</a:t>
                      </a:r>
                      <a:r>
                        <a:rPr lang="en-US" sz="1100"/>
                        <a:t> de cálculo de tiempos de viaje</a:t>
                      </a:r>
                      <a:endParaRPr sz="1100"/>
                    </a:p>
                  </a:txBody>
                  <a:tcPr marT="45725" marB="45725" marR="91450" marL="91450"/>
                </a:tc>
                <a:tc>
                  <a:txBody>
                    <a:bodyPr/>
                    <a:lstStyle/>
                    <a:p>
                      <a:pPr indent="0" lvl="0" marL="0" marR="0" rtl="0" algn="l">
                        <a:spcBef>
                          <a:spcPts val="0"/>
                        </a:spcBef>
                        <a:spcAft>
                          <a:spcPts val="0"/>
                        </a:spcAft>
                        <a:buNone/>
                      </a:pPr>
                      <a:r>
                        <a:rPr lang="en-US" sz="1100"/>
                        <a:t>22. Control al Transporte Especial</a:t>
                      </a:r>
                      <a:endParaRPr/>
                    </a:p>
                  </a:txBody>
                  <a:tcPr marT="45725" marB="45725" marR="91450" marL="91450"/>
                </a:tc>
                <a:tc>
                  <a:txBody>
                    <a:bodyPr/>
                    <a:lstStyle/>
                    <a:p>
                      <a:pPr indent="0" lvl="0" marL="0" marR="0" rtl="0" algn="l">
                        <a:spcBef>
                          <a:spcPts val="0"/>
                        </a:spcBef>
                        <a:spcAft>
                          <a:spcPts val="0"/>
                        </a:spcAft>
                        <a:buNone/>
                      </a:pPr>
                      <a:r>
                        <a:rPr lang="en-US" sz="1100"/>
                        <a:t>33. Sistema de Información Seguridad de Carga</a:t>
                      </a:r>
                      <a:endParaRPr/>
                    </a:p>
                  </a:txBody>
                  <a:tcPr marT="45725" marB="45725" marR="91450" marL="91450"/>
                </a:tc>
              </a:tr>
              <a:tr h="416700">
                <a:tc>
                  <a:txBody>
                    <a:bodyPr/>
                    <a:lstStyle/>
                    <a:p>
                      <a:pPr indent="0" lvl="0" marL="0" marR="0" rtl="0" algn="l">
                        <a:spcBef>
                          <a:spcPts val="0"/>
                        </a:spcBef>
                        <a:spcAft>
                          <a:spcPts val="0"/>
                        </a:spcAft>
                        <a:buNone/>
                      </a:pPr>
                      <a:r>
                        <a:rPr lang="en-US" sz="1100"/>
                        <a:t>4. Detección derrumbes e inundaciones</a:t>
                      </a:r>
                      <a:endParaRPr/>
                    </a:p>
                  </a:txBody>
                  <a:tcPr marT="45725" marB="45725" marR="91450" marL="91450"/>
                </a:tc>
                <a:tc>
                  <a:txBody>
                    <a:bodyPr/>
                    <a:lstStyle/>
                    <a:p>
                      <a:pPr indent="0" lvl="0" marL="0" marR="0" rtl="0" algn="l">
                        <a:spcBef>
                          <a:spcPts val="0"/>
                        </a:spcBef>
                        <a:spcAft>
                          <a:spcPts val="0"/>
                        </a:spcAft>
                        <a:buNone/>
                      </a:pPr>
                      <a:r>
                        <a:rPr lang="en-US" sz="1100"/>
                        <a:t>11. Sistema de información unificado al ciudadano</a:t>
                      </a:r>
                      <a:endParaRPr/>
                    </a:p>
                  </a:txBody>
                  <a:tcPr marT="45725" marB="45725" marR="91450" marL="91450"/>
                </a:tc>
                <a:tc>
                  <a:txBody>
                    <a:bodyPr/>
                    <a:lstStyle/>
                    <a:p>
                      <a:pPr indent="0" lvl="0" marL="0" marR="0" rtl="0" algn="l">
                        <a:spcBef>
                          <a:spcPts val="0"/>
                        </a:spcBef>
                        <a:spcAft>
                          <a:spcPts val="0"/>
                        </a:spcAft>
                        <a:buNone/>
                      </a:pPr>
                      <a:r>
                        <a:rPr lang="en-US" sz="1100"/>
                        <a:t>23. Control al Transporte por Carretera</a:t>
                      </a:r>
                      <a:endParaRPr/>
                    </a:p>
                  </a:txBody>
                  <a:tcPr marT="45725" marB="45725" marR="91450" marL="91450"/>
                </a:tc>
                <a:tc>
                  <a:txBody>
                    <a:bodyPr/>
                    <a:lstStyle/>
                    <a:p>
                      <a:pPr indent="0" lvl="0" marL="0" marR="0" rtl="0" algn="l">
                        <a:spcBef>
                          <a:spcPts val="0"/>
                        </a:spcBef>
                        <a:spcAft>
                          <a:spcPts val="0"/>
                        </a:spcAft>
                        <a:buNone/>
                      </a:pPr>
                      <a:r>
                        <a:rPr lang="en-US" sz="1100"/>
                        <a:t>34. Mercadeo Carga Virtual</a:t>
                      </a:r>
                      <a:endParaRPr/>
                    </a:p>
                  </a:txBody>
                  <a:tcPr marT="45725" marB="45725" marR="91450" marL="91450"/>
                </a:tc>
              </a:tr>
              <a:tr h="416700">
                <a:tc>
                  <a:txBody>
                    <a:bodyPr/>
                    <a:lstStyle/>
                    <a:p>
                      <a:pPr indent="0" lvl="0" marL="0" marR="0" rtl="0" algn="l">
                        <a:spcBef>
                          <a:spcPts val="0"/>
                        </a:spcBef>
                        <a:spcAft>
                          <a:spcPts val="0"/>
                        </a:spcAft>
                        <a:buNone/>
                      </a:pPr>
                      <a:r>
                        <a:rPr lang="en-US" sz="1100"/>
                        <a:t>5. Monitoreo Túneles</a:t>
                      </a:r>
                      <a:endParaRPr/>
                    </a:p>
                  </a:txBody>
                  <a:tcPr marT="45725" marB="45725" marR="91450" marL="91450"/>
                </a:tc>
                <a:tc>
                  <a:txBody>
                    <a:bodyPr/>
                    <a:lstStyle/>
                    <a:p>
                      <a:pPr indent="0" lvl="0" marL="0" marR="0" rtl="0" algn="l">
                        <a:spcBef>
                          <a:spcPts val="0"/>
                        </a:spcBef>
                        <a:spcAft>
                          <a:spcPts val="0"/>
                        </a:spcAft>
                        <a:buNone/>
                      </a:pPr>
                      <a:r>
                        <a:rPr lang="en-US" sz="1100"/>
                        <a:t>12. Comparenderas electrónicas</a:t>
                      </a:r>
                      <a:endParaRPr/>
                    </a:p>
                  </a:txBody>
                  <a:tcPr marT="45725" marB="45725" marR="91450" marL="91450"/>
                </a:tc>
                <a:tc>
                  <a:txBody>
                    <a:bodyPr/>
                    <a:lstStyle/>
                    <a:p>
                      <a:pPr indent="0" lvl="0" marL="0" marR="0" rtl="0" algn="l">
                        <a:spcBef>
                          <a:spcPts val="0"/>
                        </a:spcBef>
                        <a:spcAft>
                          <a:spcPts val="0"/>
                        </a:spcAft>
                        <a:buNone/>
                      </a:pPr>
                      <a:r>
                        <a:rPr lang="en-US" sz="1100"/>
                        <a:t>24. Control al Transporte Individual (Taxis)</a:t>
                      </a:r>
                      <a:endParaRPr/>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r h="416700">
                <a:tc>
                  <a:txBody>
                    <a:bodyPr/>
                    <a:lstStyle/>
                    <a:p>
                      <a:pPr indent="0" lvl="0" marL="0" marR="0" rtl="0" algn="l">
                        <a:spcBef>
                          <a:spcPts val="0"/>
                        </a:spcBef>
                        <a:spcAft>
                          <a:spcPts val="0"/>
                        </a:spcAft>
                        <a:buNone/>
                      </a:pPr>
                      <a:r>
                        <a:rPr lang="en-US" sz="1100"/>
                        <a:t>6. Ubicación Intervenciones viales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alibri"/>
                        <a:buNone/>
                      </a:pPr>
                      <a:r>
                        <a:rPr lang="en-US" sz="1100"/>
                        <a:t>13. Mini-Centro Operaciones para cada Concesión Vial</a:t>
                      </a:r>
                      <a:endParaRPr/>
                    </a:p>
                  </a:txBody>
                  <a:tcPr marT="45725" marB="45725" marR="91450" marL="91450"/>
                </a:tc>
                <a:tc>
                  <a:txBody>
                    <a:bodyPr/>
                    <a:lstStyle/>
                    <a:p>
                      <a:pPr indent="0" lvl="0" marL="0" marR="0" rtl="0" algn="l">
                        <a:spcBef>
                          <a:spcPts val="0"/>
                        </a:spcBef>
                        <a:spcAft>
                          <a:spcPts val="0"/>
                        </a:spcAft>
                        <a:buNone/>
                      </a:pPr>
                      <a:r>
                        <a:rPr lang="en-US" sz="1100"/>
                        <a:t>25. Control al Transporte</a:t>
                      </a:r>
                      <a:r>
                        <a:rPr lang="en-US" sz="1100"/>
                        <a:t> Colectivo y Masivo</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r h="416700">
                <a:tc>
                  <a:txBody>
                    <a:bodyPr/>
                    <a:lstStyle/>
                    <a:p>
                      <a:pPr indent="0" lvl="0" marL="0" marR="0" rtl="0" algn="l">
                        <a:spcBef>
                          <a:spcPts val="0"/>
                        </a:spcBef>
                        <a:spcAft>
                          <a:spcPts val="0"/>
                        </a:spcAft>
                        <a:buNone/>
                      </a:pPr>
                      <a:r>
                        <a:rPr lang="en-US" sz="1100"/>
                        <a:t>7. Vigilancia</a:t>
                      </a:r>
                      <a:r>
                        <a:rPr lang="en-US" sz="1100"/>
                        <a:t> mantenimiento preventivo y correctivo</a:t>
                      </a:r>
                      <a:endParaRPr sz="1100"/>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alibri"/>
                        <a:buNone/>
                      </a:pPr>
                      <a:r>
                        <a:rPr lang="en-US" sz="1100"/>
                        <a:t>14. Señalización Electrónica Variable</a:t>
                      </a:r>
                      <a:endParaRPr/>
                    </a:p>
                  </a:txBody>
                  <a:tcPr marT="45725" marB="45725" marR="91450" marL="91450"/>
                </a:tc>
                <a:tc>
                  <a:txBody>
                    <a:bodyPr/>
                    <a:lstStyle/>
                    <a:p>
                      <a:pPr indent="0" lvl="0" marL="0" marR="0" rtl="0" algn="l">
                        <a:spcBef>
                          <a:spcPts val="0"/>
                        </a:spcBef>
                        <a:spcAft>
                          <a:spcPts val="0"/>
                        </a:spcAft>
                        <a:buNone/>
                      </a:pPr>
                      <a:r>
                        <a:rPr lang="en-US" sz="1100"/>
                        <a:t>26. Mercado de Transporte de Pasajeros</a:t>
                      </a:r>
                      <a:endParaRPr/>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r h="416700">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alibri"/>
                        <a:buNone/>
                      </a:pPr>
                      <a:r>
                        <a:rPr lang="en-US" sz="1100"/>
                        <a:t>15. Fiscalización electrónica</a:t>
                      </a:r>
                      <a:endParaRPr/>
                    </a:p>
                  </a:txBody>
                  <a:tcPr marT="45725" marB="45725" marR="91450" marL="91450"/>
                </a:tc>
                <a:tc>
                  <a:txBody>
                    <a:bodyPr/>
                    <a:lstStyle/>
                    <a:p>
                      <a:pPr indent="0" lvl="0" marL="0" marR="0" rtl="0" algn="l">
                        <a:spcBef>
                          <a:spcPts val="0"/>
                        </a:spcBef>
                        <a:spcAft>
                          <a:spcPts val="0"/>
                        </a:spcAft>
                        <a:buNone/>
                      </a:pPr>
                      <a:r>
                        <a:rPr lang="en-US" sz="1100"/>
                        <a:t>27. Registro Único de Parque Automotor (RUNT)</a:t>
                      </a:r>
                      <a:endParaRPr/>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r h="416700">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rPr lang="en-US" sz="1100"/>
                        <a:t>16. IPAT Electrónico</a:t>
                      </a:r>
                      <a:endParaRPr/>
                    </a:p>
                  </a:txBody>
                  <a:tcPr marT="45725" marB="45725" marR="91450" marL="91450"/>
                </a:tc>
                <a:tc>
                  <a:txBody>
                    <a:bodyPr/>
                    <a:lstStyle/>
                    <a:p>
                      <a:pPr indent="0" lvl="0" marL="0" marR="0" rtl="0" algn="l">
                        <a:spcBef>
                          <a:spcPts val="0"/>
                        </a:spcBef>
                        <a:spcAft>
                          <a:spcPts val="0"/>
                        </a:spcAft>
                        <a:buNone/>
                      </a:pPr>
                      <a:r>
                        <a:rPr lang="en-US" sz="1100"/>
                        <a:t>28. Registro</a:t>
                      </a:r>
                      <a:r>
                        <a:rPr lang="en-US" sz="1100"/>
                        <a:t> Único de Vehículos fluviales y marítimos</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r h="541100">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rPr lang="en-US" sz="1100"/>
                        <a:t>17. Sistema Gestión de Incidentes y emergencias</a:t>
                      </a:r>
                      <a:endParaRPr/>
                    </a:p>
                  </a:txBody>
                  <a:tcPr marT="45725" marB="45725" marR="91450" marL="91450"/>
                </a:tc>
                <a:tc>
                  <a:txBody>
                    <a:bodyPr/>
                    <a:lstStyle/>
                    <a:p>
                      <a:pPr indent="0" lvl="0" marL="0" marR="0" rtl="0" algn="l">
                        <a:spcBef>
                          <a:spcPts val="0"/>
                        </a:spcBef>
                        <a:spcAft>
                          <a:spcPts val="0"/>
                        </a:spcAft>
                        <a:buNone/>
                      </a:pPr>
                      <a:r>
                        <a:rPr lang="en-US" sz="1100"/>
                        <a:t>29. Registro</a:t>
                      </a:r>
                      <a:r>
                        <a:rPr lang="en-US" sz="1100"/>
                        <a:t> Único de Empresas de Transporte (todos los modos)</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r h="388500">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rPr lang="en-US" sz="1100"/>
                        <a:t>18. Control Peso Carga</a:t>
                      </a:r>
                      <a:endParaRPr/>
                    </a:p>
                  </a:txBody>
                  <a:tcPr marT="45725" marB="45725" marR="91450" marL="91450"/>
                </a:tc>
                <a:tc>
                  <a:txBody>
                    <a:bodyPr/>
                    <a:lstStyle/>
                    <a:p>
                      <a:pPr indent="0" lvl="0" marL="0" marR="0" rtl="0" algn="l">
                        <a:spcBef>
                          <a:spcPts val="0"/>
                        </a:spcBef>
                        <a:spcAft>
                          <a:spcPts val="0"/>
                        </a:spcAft>
                        <a:buNone/>
                      </a:pPr>
                      <a:r>
                        <a:rPr lang="en-US" sz="1100"/>
                        <a:t>30. Registro Único de Aeronaves</a:t>
                      </a:r>
                      <a:endParaRPr/>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r h="319400">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alibri"/>
                        <a:buNone/>
                      </a:pPr>
                      <a:r>
                        <a:rPr lang="en-US" sz="1100"/>
                        <a:t>19. Monitoreo Tráfico</a:t>
                      </a:r>
                      <a:endParaRPr/>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bl>
          </a:graphicData>
        </a:graphic>
      </p:graphicFrame>
      <p:sp>
        <p:nvSpPr>
          <p:cNvPr id="689" name="Google Shape;689;p83"/>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  -  ESTRATEGIA ITS - IDENTIFICACIÓN DE SUBSISTEMAS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4"/>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a:t>
            </a:r>
            <a:endParaRPr/>
          </a:p>
        </p:txBody>
      </p:sp>
      <p:pic>
        <p:nvPicPr>
          <p:cNvPr id="695" name="Google Shape;695;p84"/>
          <p:cNvPicPr preferRelativeResize="0"/>
          <p:nvPr/>
        </p:nvPicPr>
        <p:blipFill rotWithShape="1">
          <a:blip r:embed="rId3">
            <a:alphaModFix/>
          </a:blip>
          <a:srcRect b="0" l="0" r="0" t="0"/>
          <a:stretch/>
        </p:blipFill>
        <p:spPr>
          <a:xfrm>
            <a:off x="611560" y="764704"/>
            <a:ext cx="2088232" cy="1949016"/>
          </a:xfrm>
          <a:prstGeom prst="rect">
            <a:avLst/>
          </a:prstGeom>
          <a:noFill/>
          <a:ln>
            <a:noFill/>
          </a:ln>
        </p:spPr>
      </p:pic>
      <p:pic>
        <p:nvPicPr>
          <p:cNvPr id="696" name="Google Shape;696;p84"/>
          <p:cNvPicPr preferRelativeResize="0"/>
          <p:nvPr/>
        </p:nvPicPr>
        <p:blipFill rotWithShape="1">
          <a:blip r:embed="rId4">
            <a:alphaModFix/>
          </a:blip>
          <a:srcRect b="0" l="0" r="0" t="0"/>
          <a:stretch/>
        </p:blipFill>
        <p:spPr>
          <a:xfrm>
            <a:off x="5004048" y="768719"/>
            <a:ext cx="4012952" cy="2012209"/>
          </a:xfrm>
          <a:prstGeom prst="rect">
            <a:avLst/>
          </a:prstGeom>
          <a:noFill/>
          <a:ln>
            <a:noFill/>
          </a:ln>
        </p:spPr>
      </p:pic>
      <p:cxnSp>
        <p:nvCxnSpPr>
          <p:cNvPr id="697" name="Google Shape;697;p84"/>
          <p:cNvCxnSpPr/>
          <p:nvPr/>
        </p:nvCxnSpPr>
        <p:spPr>
          <a:xfrm>
            <a:off x="2843808" y="1739212"/>
            <a:ext cx="2448272" cy="33604"/>
          </a:xfrm>
          <a:prstGeom prst="straightConnector1">
            <a:avLst/>
          </a:prstGeom>
          <a:noFill/>
          <a:ln cap="flat" cmpd="sng" w="57150">
            <a:solidFill>
              <a:srgbClr val="953734"/>
            </a:solidFill>
            <a:prstDash val="solid"/>
            <a:round/>
            <a:headEnd len="sm" w="sm" type="none"/>
            <a:tailEnd len="med" w="med" type="stealth"/>
          </a:ln>
          <a:effectLst>
            <a:outerShdw blurRad="40000" rotWithShape="0" dir="5400000" dist="20000">
              <a:srgbClr val="000000">
                <a:alpha val="37647"/>
              </a:srgbClr>
            </a:outerShdw>
          </a:effectLst>
        </p:spPr>
      </p:cxnSp>
      <p:sp>
        <p:nvSpPr>
          <p:cNvPr id="698" name="Google Shape;698;p84"/>
          <p:cNvSpPr txBox="1"/>
          <p:nvPr/>
        </p:nvSpPr>
        <p:spPr>
          <a:xfrm>
            <a:off x="3275856" y="1844824"/>
            <a:ext cx="14159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CONVENIO</a:t>
            </a:r>
            <a:endParaRPr/>
          </a:p>
        </p:txBody>
      </p:sp>
      <p:sp>
        <p:nvSpPr>
          <p:cNvPr id="699" name="Google Shape;699;p84"/>
          <p:cNvSpPr txBox="1"/>
          <p:nvPr/>
        </p:nvSpPr>
        <p:spPr>
          <a:xfrm>
            <a:off x="323528" y="3391832"/>
            <a:ext cx="848212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DESARROLLO ESTRUCTURACIÓN TÉCNICA, JURÍDICA Y FINANCIERA DE: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MÓDULO 1 – M1 = INTEROPERABILIDAD REV (PEAJES ELECTRÓNICOS)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MÓDULO 2 – M2 = SERVICIO DE TRANSPORTE ESPECIAL</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MÓDULO 3 – M3 = MERCADO VIRTUAL DE CARGA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nvSpPr>
        <p:spPr>
          <a:xfrm>
            <a:off x="755576" y="2183097"/>
            <a:ext cx="7704856" cy="1169551"/>
          </a:xfrm>
          <a:prstGeom prst="rect">
            <a:avLst/>
          </a:prstGeom>
          <a:noFill/>
          <a:ln>
            <a:noFill/>
          </a:ln>
        </p:spPr>
        <p:txBody>
          <a:bodyPr anchorCtr="0" anchor="ctr" bIns="45700" lIns="91425" spcFirstLastPara="1" rIns="91425" wrap="square" tIns="45700">
            <a:spAutoFit/>
          </a:bodyPr>
          <a:lstStyle/>
          <a:p>
            <a:pPr indent="0" lvl="0" marL="0" marR="0" rtl="0" algn="ctr">
              <a:lnSpc>
                <a:spcPct val="250000"/>
              </a:lnSpc>
              <a:spcBef>
                <a:spcPts val="0"/>
              </a:spcBef>
              <a:spcAft>
                <a:spcPts val="0"/>
              </a:spcAft>
              <a:buNone/>
            </a:pPr>
            <a:r>
              <a:rPr b="1" lang="en-US" sz="2800">
                <a:solidFill>
                  <a:schemeClr val="dk1"/>
                </a:solidFill>
                <a:latin typeface="Arial"/>
                <a:ea typeface="Arial"/>
                <a:cs typeface="Arial"/>
                <a:sym typeface="Arial"/>
              </a:rPr>
              <a:t>LEYES Y SOPORTES ITS </a:t>
            </a:r>
            <a:endParaRPr/>
          </a:p>
        </p:txBody>
      </p:sp>
      <p:pic>
        <p:nvPicPr>
          <p:cNvPr id="216" name="Google Shape;216;p31"/>
          <p:cNvPicPr preferRelativeResize="0"/>
          <p:nvPr/>
        </p:nvPicPr>
        <p:blipFill rotWithShape="1">
          <a:blip r:embed="rId3">
            <a:alphaModFix/>
          </a:blip>
          <a:srcRect b="0" l="0" r="0" t="0"/>
          <a:stretch/>
        </p:blipFill>
        <p:spPr>
          <a:xfrm>
            <a:off x="8033675" y="692696"/>
            <a:ext cx="853514" cy="73158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5"/>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2015 - SERVICIO DE TRANSPORTE ESPECIAL</a:t>
            </a:r>
            <a:endParaRPr/>
          </a:p>
        </p:txBody>
      </p:sp>
      <p:sp>
        <p:nvSpPr>
          <p:cNvPr id="705" name="Google Shape;705;p85"/>
          <p:cNvSpPr txBox="1"/>
          <p:nvPr/>
        </p:nvSpPr>
        <p:spPr>
          <a:xfrm>
            <a:off x="251520" y="980728"/>
            <a:ext cx="68326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DESARROLLO ESTRUCTURACIÓN TÉCNICA, JURÍDICA Y FINANCIERA DE: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MÓDULO 2 – M2 = SERVICIO DE TRANSPORTE ESPECIAL</a:t>
            </a:r>
            <a:endParaRPr/>
          </a:p>
        </p:txBody>
      </p:sp>
      <p:sp>
        <p:nvSpPr>
          <p:cNvPr id="706" name="Google Shape;706;p85"/>
          <p:cNvSpPr/>
          <p:nvPr/>
        </p:nvSpPr>
        <p:spPr>
          <a:xfrm>
            <a:off x="237311" y="2519264"/>
            <a:ext cx="8719446" cy="28069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Introducción:</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Presentamos un Sistema Inteligente de Transporte (ITS) para aumentar la seguridad, eficiencia y calidad en la prestación del Servicio Transporte Especial (STE).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Este Sistema es conforme con los Decretos 348 y 1079 de 2015 y la Resolución 1069 de 2015.</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Objetivos del Estudio: </a:t>
            </a:r>
            <a:endParaRPr/>
          </a:p>
          <a:p>
            <a:pPr indent="-342900" lvl="0" marL="457200" marR="0" rtl="0" algn="l">
              <a:lnSpc>
                <a:spcPct val="115000"/>
              </a:lnSpc>
              <a:spcBef>
                <a:spcPts val="0"/>
              </a:spcBef>
              <a:spcAft>
                <a:spcPts val="0"/>
              </a:spcAft>
              <a:buClr>
                <a:srgbClr val="000000"/>
              </a:buClr>
              <a:buSzPts val="1050"/>
              <a:buFont typeface="Arial"/>
              <a:buChar char="●"/>
            </a:pPr>
            <a:r>
              <a:rPr lang="en-US" sz="1400">
                <a:solidFill>
                  <a:srgbClr val="000000"/>
                </a:solidFill>
                <a:latin typeface="Arial"/>
                <a:ea typeface="Arial"/>
                <a:cs typeface="Arial"/>
                <a:sym typeface="Arial"/>
              </a:rPr>
              <a:t>Formalización de los Requisitos Funcionales y No Funcionales</a:t>
            </a:r>
            <a:r>
              <a:rPr lang="en-US" sz="1400">
                <a:solidFill>
                  <a:schemeClr val="dk1"/>
                </a:solidFill>
                <a:latin typeface="Arial"/>
                <a:ea typeface="Arial"/>
                <a:cs typeface="Arial"/>
                <a:sym typeface="Arial"/>
              </a:rPr>
              <a:t> </a:t>
            </a:r>
            <a:endParaRPr/>
          </a:p>
          <a:p>
            <a:pPr indent="-342900" lvl="0" marL="457200" marR="0" rtl="0" algn="l">
              <a:lnSpc>
                <a:spcPct val="115000"/>
              </a:lnSpc>
              <a:spcBef>
                <a:spcPts val="0"/>
              </a:spcBef>
              <a:spcAft>
                <a:spcPts val="0"/>
              </a:spcAft>
              <a:buClr>
                <a:srgbClr val="000000"/>
              </a:buClr>
              <a:buSzPts val="1050"/>
              <a:buFont typeface="Arial"/>
              <a:buChar char="●"/>
            </a:pPr>
            <a:r>
              <a:rPr lang="en-US" sz="1400">
                <a:solidFill>
                  <a:schemeClr val="dk1"/>
                </a:solidFill>
                <a:latin typeface="Arial"/>
                <a:ea typeface="Arial"/>
                <a:cs typeface="Arial"/>
                <a:sym typeface="Arial"/>
              </a:rPr>
              <a:t>D</a:t>
            </a:r>
            <a:r>
              <a:rPr lang="en-US" sz="1400">
                <a:solidFill>
                  <a:srgbClr val="000000"/>
                </a:solidFill>
                <a:latin typeface="Arial"/>
                <a:ea typeface="Arial"/>
                <a:cs typeface="Arial"/>
                <a:sym typeface="Arial"/>
              </a:rPr>
              <a:t>efinición de componentes</a:t>
            </a:r>
            <a:endParaRPr/>
          </a:p>
          <a:p>
            <a:pPr indent="-342900" lvl="0" marL="457200" marR="0" rtl="0" algn="l">
              <a:lnSpc>
                <a:spcPct val="115000"/>
              </a:lnSpc>
              <a:spcBef>
                <a:spcPts val="0"/>
              </a:spcBef>
              <a:spcAft>
                <a:spcPts val="0"/>
              </a:spcAft>
              <a:buClr>
                <a:srgbClr val="000000"/>
              </a:buClr>
              <a:buSzPts val="1050"/>
              <a:buFont typeface="Arial"/>
              <a:buChar char="●"/>
            </a:pPr>
            <a:r>
              <a:rPr lang="en-US" sz="1400">
                <a:solidFill>
                  <a:schemeClr val="dk1"/>
                </a:solidFill>
                <a:latin typeface="Arial"/>
                <a:ea typeface="Arial"/>
                <a:cs typeface="Arial"/>
                <a:sym typeface="Arial"/>
              </a:rPr>
              <a:t>G</a:t>
            </a:r>
            <a:r>
              <a:rPr lang="en-US" sz="1400">
                <a:solidFill>
                  <a:srgbClr val="000000"/>
                </a:solidFill>
                <a:latin typeface="Arial"/>
                <a:ea typeface="Arial"/>
                <a:cs typeface="Arial"/>
                <a:sym typeface="Arial"/>
              </a:rPr>
              <a:t>eneración de recomendaciones técnicas, económicas y jurídicas para el </a:t>
            </a:r>
            <a:r>
              <a:rPr lang="en-US" sz="1400">
                <a:solidFill>
                  <a:schemeClr val="dk1"/>
                </a:solidFill>
                <a:latin typeface="Arial"/>
                <a:ea typeface="Arial"/>
                <a:cs typeface="Arial"/>
                <a:sym typeface="Arial"/>
              </a:rPr>
              <a:t>s</a:t>
            </a:r>
            <a:r>
              <a:rPr lang="en-US" sz="1400">
                <a:solidFill>
                  <a:srgbClr val="000000"/>
                </a:solidFill>
                <a:latin typeface="Arial"/>
                <a:ea typeface="Arial"/>
                <a:cs typeface="Arial"/>
                <a:sym typeface="Arial"/>
              </a:rPr>
              <a:t>istema</a:t>
            </a:r>
            <a:endParaRPr/>
          </a:p>
          <a:p>
            <a:pPr indent="0" lvl="0" marL="114300" marR="0" rtl="0" algn="l">
              <a:lnSpc>
                <a:spcPct val="115000"/>
              </a:lnSpc>
              <a:spcBef>
                <a:spcPts val="0"/>
              </a:spcBef>
              <a:spcAft>
                <a:spcPts val="0"/>
              </a:spcAft>
              <a:buNone/>
            </a:pPr>
            <a:r>
              <a:t/>
            </a:r>
            <a:endParaRPr b="1" sz="1400">
              <a:solidFill>
                <a:schemeClr val="dk1"/>
              </a:solidFill>
              <a:latin typeface="Arial"/>
              <a:ea typeface="Arial"/>
              <a:cs typeface="Arial"/>
              <a:sym typeface="Arial"/>
            </a:endParaRPr>
          </a:p>
        </p:txBody>
      </p:sp>
      <p:pic>
        <p:nvPicPr>
          <p:cNvPr id="707" name="Google Shape;707;p85"/>
          <p:cNvPicPr preferRelativeResize="0"/>
          <p:nvPr/>
        </p:nvPicPr>
        <p:blipFill rotWithShape="1">
          <a:blip r:embed="rId3">
            <a:alphaModFix/>
          </a:blip>
          <a:srcRect b="0" l="0" r="0" t="0"/>
          <a:stretch/>
        </p:blipFill>
        <p:spPr>
          <a:xfrm>
            <a:off x="7085123" y="687662"/>
            <a:ext cx="1871634" cy="45114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6"/>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2015 - SERVICIO DE TRANSPORTE ESPECIAL</a:t>
            </a:r>
            <a:endParaRPr/>
          </a:p>
        </p:txBody>
      </p:sp>
      <p:pic>
        <p:nvPicPr>
          <p:cNvPr id="713" name="Google Shape;713;p86"/>
          <p:cNvPicPr preferRelativeResize="0"/>
          <p:nvPr/>
        </p:nvPicPr>
        <p:blipFill rotWithShape="1">
          <a:blip r:embed="rId3">
            <a:alphaModFix/>
          </a:blip>
          <a:srcRect b="0" l="0" r="0" t="0"/>
          <a:stretch/>
        </p:blipFill>
        <p:spPr>
          <a:xfrm>
            <a:off x="7241922" y="560125"/>
            <a:ext cx="1872208" cy="449384"/>
          </a:xfrm>
          <a:prstGeom prst="rect">
            <a:avLst/>
          </a:prstGeom>
          <a:noFill/>
          <a:ln>
            <a:noFill/>
          </a:ln>
        </p:spPr>
      </p:pic>
      <p:pic>
        <p:nvPicPr>
          <p:cNvPr id="714" name="Google Shape;714;p86"/>
          <p:cNvPicPr preferRelativeResize="0"/>
          <p:nvPr/>
        </p:nvPicPr>
        <p:blipFill rotWithShape="1">
          <a:blip r:embed="rId4">
            <a:alphaModFix/>
          </a:blip>
          <a:srcRect b="0" l="0" r="0" t="0"/>
          <a:stretch/>
        </p:blipFill>
        <p:spPr>
          <a:xfrm>
            <a:off x="323528" y="784816"/>
            <a:ext cx="4778470" cy="2436843"/>
          </a:xfrm>
          <a:prstGeom prst="rect">
            <a:avLst/>
          </a:prstGeom>
          <a:noFill/>
          <a:ln>
            <a:noFill/>
          </a:ln>
        </p:spPr>
      </p:pic>
      <p:sp>
        <p:nvSpPr>
          <p:cNvPr id="715" name="Google Shape;715;p86"/>
          <p:cNvSpPr/>
          <p:nvPr/>
        </p:nvSpPr>
        <p:spPr>
          <a:xfrm>
            <a:off x="0" y="630928"/>
            <a:ext cx="203043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Sistema Actual</a:t>
            </a:r>
            <a:endParaRPr/>
          </a:p>
        </p:txBody>
      </p:sp>
      <p:pic>
        <p:nvPicPr>
          <p:cNvPr id="716" name="Google Shape;716;p86"/>
          <p:cNvPicPr preferRelativeResize="0"/>
          <p:nvPr/>
        </p:nvPicPr>
        <p:blipFill rotWithShape="1">
          <a:blip r:embed="rId5">
            <a:alphaModFix/>
          </a:blip>
          <a:srcRect b="0" l="0" r="0" t="0"/>
          <a:stretch/>
        </p:blipFill>
        <p:spPr>
          <a:xfrm>
            <a:off x="4355976" y="3501008"/>
            <a:ext cx="4506485" cy="2199236"/>
          </a:xfrm>
          <a:prstGeom prst="rect">
            <a:avLst/>
          </a:prstGeom>
          <a:noFill/>
          <a:ln>
            <a:noFill/>
          </a:ln>
        </p:spPr>
      </p:pic>
      <p:sp>
        <p:nvSpPr>
          <p:cNvPr id="717" name="Google Shape;717;p86"/>
          <p:cNvSpPr/>
          <p:nvPr/>
        </p:nvSpPr>
        <p:spPr>
          <a:xfrm>
            <a:off x="5594001" y="3053556"/>
            <a:ext cx="203043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Necesidades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7"/>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2015 - SERVICIO DE TRANSPORTE ESPECIAL</a:t>
            </a:r>
            <a:endParaRPr/>
          </a:p>
        </p:txBody>
      </p:sp>
      <p:sp>
        <p:nvSpPr>
          <p:cNvPr id="723" name="Google Shape;723;p87"/>
          <p:cNvSpPr txBox="1"/>
          <p:nvPr/>
        </p:nvSpPr>
        <p:spPr>
          <a:xfrm>
            <a:off x="237311" y="581900"/>
            <a:ext cx="68326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DESARROLLO ESTRUCTURACIÓN TÉCNICA, JURÍDICA Y FINANCIERA DE: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MÓDULO 2 – M2 = SERVICIO DE TRANSPORTE ESPECIAL</a:t>
            </a:r>
            <a:endParaRPr/>
          </a:p>
        </p:txBody>
      </p:sp>
      <p:sp>
        <p:nvSpPr>
          <p:cNvPr id="724" name="Google Shape;724;p87"/>
          <p:cNvSpPr/>
          <p:nvPr/>
        </p:nvSpPr>
        <p:spPr>
          <a:xfrm>
            <a:off x="107504" y="1429442"/>
            <a:ext cx="8928992" cy="46166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Se requiere una solución que: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342900" lvl="0" marL="457200" marR="0" rtl="0" algn="l">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Facilite la generación y gestión de los FUEC</a:t>
            </a:r>
            <a:endParaRPr/>
          </a:p>
          <a:p>
            <a:pPr indent="-342900" lvl="0" marL="457200" marR="0" rtl="0" algn="l">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Agilice los procesos de las empresas ante el MT</a:t>
            </a:r>
            <a:endParaRPr/>
          </a:p>
          <a:p>
            <a:pPr indent="-342900" lvl="0" marL="457200" marR="0" rtl="0" algn="l">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Permita conocer la oferta y demanda vehicular</a:t>
            </a:r>
            <a:endParaRPr/>
          </a:p>
          <a:p>
            <a:pPr indent="-342900" lvl="0" marL="457200" marR="0" rtl="0" algn="l">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Promueva la confianza en los conductores de STE</a:t>
            </a:r>
            <a:endParaRPr/>
          </a:p>
          <a:p>
            <a:pPr indent="-266700" lvl="0" marL="457200" marR="0" rtl="0" algn="l">
              <a:spcBef>
                <a:spcPts val="0"/>
              </a:spcBef>
              <a:spcAft>
                <a:spcPts val="0"/>
              </a:spcAft>
              <a:buClr>
                <a:schemeClr val="dk1"/>
              </a:buClr>
              <a:buSzPts val="1200"/>
              <a:buFont typeface="Arial"/>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Por lo tanto se propone un sistema:</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342900" lvl="0" marL="457200" marR="0" rtl="0" algn="l">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Que permita generar los FUEC de forma electrónica</a:t>
            </a:r>
            <a:endParaRPr/>
          </a:p>
          <a:p>
            <a:pPr indent="-342900" lvl="0" marL="457200" marR="0" rtl="0" algn="l">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Centralizado en el Ministerio de Transporte</a:t>
            </a:r>
            <a:endParaRPr/>
          </a:p>
          <a:p>
            <a:pPr indent="-342900" lvl="0" marL="457200" marR="0" rtl="0" algn="l">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Que tenga comunicación con otros subsistemas del SINITT (registro único, alertas, comparendos, otros)</a:t>
            </a:r>
            <a:endParaRPr/>
          </a:p>
          <a:p>
            <a:pPr indent="0" lvl="0" marL="11430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Descripción general del sistema:</a:t>
            </a:r>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114300" marR="0" rtl="0" algn="l">
              <a:spcBef>
                <a:spcPts val="0"/>
              </a:spcBef>
              <a:spcAft>
                <a:spcPts val="0"/>
              </a:spcAft>
              <a:buNone/>
            </a:pPr>
            <a:r>
              <a:rPr lang="en-US" sz="1400">
                <a:solidFill>
                  <a:schemeClr val="dk1"/>
                </a:solidFill>
                <a:latin typeface="Arial"/>
                <a:ea typeface="Arial"/>
                <a:cs typeface="Arial"/>
                <a:sym typeface="Arial"/>
              </a:rPr>
              <a:t>El sistema propuesto para la gestión del STE, corresponde a la implementación por parte del Ministerio de Transporte de una plataforma central que permita la supervisión y control del STE a distancia, para mejorar la seguridad del usuario y la eficiencia del servicio. Para esto se requiere de un Sistema de Monitorización del Vehículo (SMV) instalado al interior de los vehículos del STE. EL MSV se comunica y transmite a la plataforma central información relacionada con la prestación del STE.</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p:txBody>
      </p:sp>
      <p:pic>
        <p:nvPicPr>
          <p:cNvPr id="725" name="Google Shape;725;p87"/>
          <p:cNvPicPr preferRelativeResize="0"/>
          <p:nvPr/>
        </p:nvPicPr>
        <p:blipFill rotWithShape="1">
          <a:blip r:embed="rId3">
            <a:alphaModFix/>
          </a:blip>
          <a:srcRect b="0" l="0" r="0" t="0"/>
          <a:stretch/>
        </p:blipFill>
        <p:spPr>
          <a:xfrm>
            <a:off x="7085123" y="687662"/>
            <a:ext cx="1871634" cy="45114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8"/>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2015 - SERVICIO DE TRANSPORTE ESPECIAL</a:t>
            </a:r>
            <a:endParaRPr/>
          </a:p>
        </p:txBody>
      </p:sp>
      <p:sp>
        <p:nvSpPr>
          <p:cNvPr id="731" name="Google Shape;731;p88"/>
          <p:cNvSpPr txBox="1"/>
          <p:nvPr/>
        </p:nvSpPr>
        <p:spPr>
          <a:xfrm>
            <a:off x="233809" y="674463"/>
            <a:ext cx="68326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DESARROLLO ESTRUCTURACIÓN TÉCNICA, JURÍDICA Y FINANCIERA DE: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MÓDULO 2 – M2 = SERVICIO DE TRANSPORTE ESPECIAL</a:t>
            </a:r>
            <a:endParaRPr/>
          </a:p>
        </p:txBody>
      </p:sp>
      <p:sp>
        <p:nvSpPr>
          <p:cNvPr id="732" name="Google Shape;732;p88"/>
          <p:cNvSpPr/>
          <p:nvPr/>
        </p:nvSpPr>
        <p:spPr>
          <a:xfrm>
            <a:off x="204066" y="1686833"/>
            <a:ext cx="8719446" cy="4847481"/>
          </a:xfrm>
          <a:prstGeom prst="rect">
            <a:avLst/>
          </a:prstGeom>
          <a:noFill/>
          <a:ln>
            <a:noFill/>
          </a:ln>
        </p:spPr>
        <p:txBody>
          <a:bodyPr anchorCtr="0" anchor="t" bIns="45700" lIns="91425" spcFirstLastPara="1" rIns="91425" wrap="square" tIns="45700">
            <a:noAutofit/>
          </a:bodyPr>
          <a:lstStyle/>
          <a:p>
            <a:pPr indent="0" lvl="0" marL="114300" marR="0" rtl="0" algn="l">
              <a:spcBef>
                <a:spcPts val="0"/>
              </a:spcBef>
              <a:spcAft>
                <a:spcPts val="0"/>
              </a:spcAft>
              <a:buNone/>
            </a:pPr>
            <a:r>
              <a:rPr b="1" lang="en-US" sz="1400">
                <a:solidFill>
                  <a:schemeClr val="dk1"/>
                </a:solidFill>
                <a:latin typeface="Arial"/>
                <a:ea typeface="Arial"/>
                <a:cs typeface="Arial"/>
                <a:sym typeface="Arial"/>
              </a:rPr>
              <a:t>Objetivo General:</a:t>
            </a:r>
            <a:endParaRPr/>
          </a:p>
          <a:p>
            <a:pPr indent="0" lvl="0" marL="114300" marR="0" rtl="0" algn="l">
              <a:spcBef>
                <a:spcPts val="0"/>
              </a:spcBef>
              <a:spcAft>
                <a:spcPts val="0"/>
              </a:spcAft>
              <a:buNone/>
            </a:pPr>
            <a:r>
              <a:t/>
            </a:r>
            <a:endParaRPr b="1" sz="1400">
              <a:solidFill>
                <a:schemeClr val="dk1"/>
              </a:solidFill>
              <a:latin typeface="Arial"/>
              <a:ea typeface="Arial"/>
              <a:cs typeface="Arial"/>
              <a:sym typeface="Arial"/>
            </a:endParaRPr>
          </a:p>
          <a:p>
            <a:pPr indent="0" lvl="0" marL="114300" marR="0" rtl="0" algn="l">
              <a:spcBef>
                <a:spcPts val="0"/>
              </a:spcBef>
              <a:spcAft>
                <a:spcPts val="0"/>
              </a:spcAft>
              <a:buNone/>
            </a:pPr>
            <a:r>
              <a:rPr lang="en-US" sz="1400">
                <a:solidFill>
                  <a:srgbClr val="000000"/>
                </a:solidFill>
                <a:latin typeface="Arial"/>
                <a:ea typeface="Arial"/>
                <a:cs typeface="Arial"/>
                <a:sym typeface="Arial"/>
              </a:rPr>
              <a:t>Implementar un sistema ITS de cobertura nacional que permita la prestación de un servicio seguro y de calidad a los usuarios y que </a:t>
            </a:r>
            <a:r>
              <a:rPr lang="en-US" sz="1400">
                <a:solidFill>
                  <a:schemeClr val="dk1"/>
                </a:solidFill>
                <a:latin typeface="Arial"/>
                <a:ea typeface="Arial"/>
                <a:cs typeface="Arial"/>
                <a:sym typeface="Arial"/>
              </a:rPr>
              <a:t>facilit</a:t>
            </a:r>
            <a:r>
              <a:rPr lang="en-US" sz="1400">
                <a:solidFill>
                  <a:srgbClr val="000000"/>
                </a:solidFill>
                <a:latin typeface="Arial"/>
                <a:ea typeface="Arial"/>
                <a:cs typeface="Arial"/>
                <a:sym typeface="Arial"/>
              </a:rPr>
              <a:t>e la supervisión y el control del servicio por parte del Minis</a:t>
            </a:r>
            <a:r>
              <a:rPr lang="en-US" sz="1400">
                <a:solidFill>
                  <a:schemeClr val="dk1"/>
                </a:solidFill>
                <a:latin typeface="Arial"/>
                <a:ea typeface="Arial"/>
                <a:cs typeface="Arial"/>
                <a:sym typeface="Arial"/>
              </a:rPr>
              <a:t>terio</a:t>
            </a:r>
            <a:endParaRPr/>
          </a:p>
          <a:p>
            <a:pPr indent="0" lvl="0" marL="114300" marR="0" rtl="0" algn="l">
              <a:spcBef>
                <a:spcPts val="0"/>
              </a:spcBef>
              <a:spcAft>
                <a:spcPts val="0"/>
              </a:spcAft>
              <a:buNone/>
            </a:pPr>
            <a:r>
              <a:t/>
            </a:r>
            <a:endParaRPr sz="1400">
              <a:solidFill>
                <a:schemeClr val="dk1"/>
              </a:solidFill>
              <a:latin typeface="Arial"/>
              <a:ea typeface="Arial"/>
              <a:cs typeface="Arial"/>
              <a:sym typeface="Arial"/>
            </a:endParaRPr>
          </a:p>
          <a:p>
            <a:pPr indent="0" lvl="0" marL="114300" marR="0" rtl="0" algn="l">
              <a:spcBef>
                <a:spcPts val="0"/>
              </a:spcBef>
              <a:spcAft>
                <a:spcPts val="0"/>
              </a:spcAft>
              <a:buNone/>
            </a:pPr>
            <a:r>
              <a:rPr b="1" lang="en-US" sz="1400">
                <a:solidFill>
                  <a:schemeClr val="dk1"/>
                </a:solidFill>
                <a:latin typeface="Arial"/>
                <a:ea typeface="Arial"/>
                <a:cs typeface="Arial"/>
                <a:sym typeface="Arial"/>
              </a:rPr>
              <a:t>Objetivo Especificos:</a:t>
            </a:r>
            <a:endParaRPr/>
          </a:p>
          <a:p>
            <a:pPr indent="0" lvl="0" marL="114300" marR="0" rtl="0" algn="l">
              <a:spcBef>
                <a:spcPts val="0"/>
              </a:spcBef>
              <a:spcAft>
                <a:spcPts val="0"/>
              </a:spcAft>
              <a:buNone/>
            </a:pPr>
            <a:r>
              <a:t/>
            </a:r>
            <a:endParaRPr sz="1400">
              <a:solidFill>
                <a:schemeClr val="dk1"/>
              </a:solidFill>
              <a:latin typeface="Arial"/>
              <a:ea typeface="Arial"/>
              <a:cs typeface="Arial"/>
              <a:sym typeface="Arial"/>
            </a:endParaRPr>
          </a:p>
          <a:p>
            <a:pPr indent="-342900" lvl="0" marL="457200" marR="0" rtl="0" algn="l">
              <a:spcBef>
                <a:spcPts val="0"/>
              </a:spcBef>
              <a:spcAft>
                <a:spcPts val="0"/>
              </a:spcAft>
              <a:buClr>
                <a:schemeClr val="dk1"/>
              </a:buClr>
              <a:buSzPts val="1200"/>
              <a:buFont typeface="Calibri"/>
              <a:buAutoNum type="arabicPeriod"/>
            </a:pPr>
            <a:r>
              <a:rPr lang="en-US" sz="1400">
                <a:solidFill>
                  <a:schemeClr val="dk1"/>
                </a:solidFill>
                <a:latin typeface="Arial"/>
                <a:ea typeface="Arial"/>
                <a:cs typeface="Arial"/>
                <a:sym typeface="Arial"/>
              </a:rPr>
              <a:t>Facilitar la operación de las empresas de STE al sustituir el requisito del FUEC en papel, por uno electrónico generado y almacenado en la plataforma del MT.</a:t>
            </a:r>
            <a:endParaRPr/>
          </a:p>
          <a:p>
            <a:pPr indent="-342900" lvl="0" marL="457200" marR="0" rtl="0" algn="l">
              <a:spcBef>
                <a:spcPts val="0"/>
              </a:spcBef>
              <a:spcAft>
                <a:spcPts val="0"/>
              </a:spcAft>
              <a:buClr>
                <a:schemeClr val="dk1"/>
              </a:buClr>
              <a:buSzPts val="1200"/>
              <a:buFont typeface="Calibri"/>
              <a:buAutoNum type="arabicPeriod"/>
            </a:pPr>
            <a:r>
              <a:rPr lang="en-US" sz="1400">
                <a:solidFill>
                  <a:schemeClr val="dk1"/>
                </a:solidFill>
                <a:latin typeface="Arial"/>
                <a:ea typeface="Arial"/>
                <a:cs typeface="Arial"/>
                <a:sym typeface="Arial"/>
              </a:rPr>
              <a:t>Permitir a las empresas de STE el seguimiento de su flota y de la prestación del servicio mediante el uso de sistemas de geoposicionamiento satelital. </a:t>
            </a:r>
            <a:endParaRPr/>
          </a:p>
          <a:p>
            <a:pPr indent="-342900" lvl="0" marL="457200" marR="0" rtl="0" algn="l">
              <a:spcBef>
                <a:spcPts val="0"/>
              </a:spcBef>
              <a:spcAft>
                <a:spcPts val="0"/>
              </a:spcAft>
              <a:buClr>
                <a:schemeClr val="dk1"/>
              </a:buClr>
              <a:buSzPts val="1200"/>
              <a:buFont typeface="Calibri"/>
              <a:buAutoNum type="arabicPeriod"/>
            </a:pPr>
            <a:r>
              <a:rPr lang="en-US" sz="1400">
                <a:solidFill>
                  <a:schemeClr val="dk1"/>
                </a:solidFill>
                <a:latin typeface="Arial"/>
                <a:ea typeface="Arial"/>
                <a:cs typeface="Arial"/>
                <a:sym typeface="Arial"/>
              </a:rPr>
              <a:t>Permitir acceso a los usuarios de STE a un directorio de las empresas habilitadas (flota disponible, servicios que ofrece, etc.) a través de la plataforma del MT.</a:t>
            </a:r>
            <a:endParaRPr/>
          </a:p>
          <a:p>
            <a:pPr indent="-342900" lvl="0" marL="438150" marR="0" rtl="0" algn="just">
              <a:spcBef>
                <a:spcPts val="0"/>
              </a:spcBef>
              <a:spcAft>
                <a:spcPts val="0"/>
              </a:spcAft>
              <a:buClr>
                <a:schemeClr val="dk1"/>
              </a:buClr>
              <a:buSzPts val="1400"/>
              <a:buFont typeface="Calibri"/>
              <a:buAutoNum type="arabicPeriod"/>
            </a:pPr>
            <a:r>
              <a:rPr lang="en-US" sz="1400">
                <a:solidFill>
                  <a:schemeClr val="dk1"/>
                </a:solidFill>
                <a:latin typeface="Arial"/>
                <a:ea typeface="Arial"/>
                <a:cs typeface="Arial"/>
                <a:sym typeface="Arial"/>
              </a:rPr>
              <a:t>Consolidar la información de operación del STE con el fin de:</a:t>
            </a:r>
            <a:endParaRPr/>
          </a:p>
          <a:p>
            <a:pPr indent="-228600" lvl="1" marL="660400" marR="0" rtl="0" algn="just">
              <a:spcBef>
                <a:spcPts val="600"/>
              </a:spcBef>
              <a:spcAft>
                <a:spcPts val="0"/>
              </a:spcAft>
              <a:buClr>
                <a:srgbClr val="000000"/>
              </a:buClr>
              <a:buSzPts val="1867"/>
              <a:buFont typeface="Arial"/>
              <a:buChar char="•"/>
            </a:pPr>
            <a:r>
              <a:rPr b="0" i="0" lang="en-US" sz="1400" u="none" cap="none" strike="noStrike">
                <a:solidFill>
                  <a:schemeClr val="dk1"/>
                </a:solidFill>
                <a:latin typeface="Arial"/>
                <a:ea typeface="Arial"/>
                <a:cs typeface="Arial"/>
                <a:sym typeface="Arial"/>
              </a:rPr>
              <a:t>Optimizar el uso del parque automotor</a:t>
            </a:r>
            <a:endParaRPr/>
          </a:p>
          <a:p>
            <a:pPr indent="-228600" lvl="1" marL="660400" marR="0" rtl="0" algn="just">
              <a:spcBef>
                <a:spcPts val="600"/>
              </a:spcBef>
              <a:spcAft>
                <a:spcPts val="0"/>
              </a:spcAft>
              <a:buClr>
                <a:srgbClr val="000000"/>
              </a:buClr>
              <a:buSzPts val="1867"/>
              <a:buFont typeface="Arial"/>
              <a:buChar char="•"/>
            </a:pPr>
            <a:r>
              <a:rPr b="0" i="0" lang="en-US" sz="1400" u="none" cap="none" strike="noStrike">
                <a:solidFill>
                  <a:schemeClr val="dk1"/>
                </a:solidFill>
                <a:latin typeface="Arial"/>
                <a:ea typeface="Arial"/>
                <a:cs typeface="Arial"/>
                <a:sym typeface="Arial"/>
              </a:rPr>
              <a:t>Proveer herramientas de soporte para la generación de política pública</a:t>
            </a:r>
            <a:endParaRPr/>
          </a:p>
          <a:p>
            <a:pPr indent="-228600" lvl="1" marL="660400" marR="0" rtl="0" algn="just">
              <a:spcBef>
                <a:spcPts val="600"/>
              </a:spcBef>
              <a:spcAft>
                <a:spcPts val="0"/>
              </a:spcAft>
              <a:buClr>
                <a:srgbClr val="000000"/>
              </a:buClr>
              <a:buSzPts val="1867"/>
              <a:buFont typeface="Arial"/>
              <a:buChar char="•"/>
            </a:pPr>
            <a:r>
              <a:rPr b="0" i="0" lang="en-US" sz="1400" u="none" cap="none" strike="noStrike">
                <a:solidFill>
                  <a:schemeClr val="dk1"/>
                </a:solidFill>
                <a:latin typeface="Arial"/>
                <a:ea typeface="Arial"/>
                <a:cs typeface="Arial"/>
                <a:sym typeface="Arial"/>
              </a:rPr>
              <a:t>Brindar información a las entidades estatales sobre la prestación de STE</a:t>
            </a:r>
            <a:endParaRPr/>
          </a:p>
          <a:p>
            <a:pPr indent="0" lvl="0" marL="114300" marR="0" rtl="0" algn="l">
              <a:spcBef>
                <a:spcPts val="0"/>
              </a:spcBef>
              <a:spcAft>
                <a:spcPts val="0"/>
              </a:spcAft>
              <a:buNone/>
            </a:pPr>
            <a:r>
              <a:t/>
            </a:r>
            <a:endParaRPr sz="1400">
              <a:solidFill>
                <a:schemeClr val="dk1"/>
              </a:solidFill>
              <a:latin typeface="Arial"/>
              <a:ea typeface="Arial"/>
              <a:cs typeface="Arial"/>
              <a:sym typeface="Arial"/>
            </a:endParaRPr>
          </a:p>
          <a:p>
            <a:pPr indent="0" lvl="0" marL="114300" marR="0" rtl="0" algn="l">
              <a:spcBef>
                <a:spcPts val="0"/>
              </a:spcBef>
              <a:spcAft>
                <a:spcPts val="0"/>
              </a:spcAft>
              <a:buNone/>
            </a:pPr>
            <a:r>
              <a:t/>
            </a:r>
            <a:endParaRPr sz="1400">
              <a:solidFill>
                <a:schemeClr val="dk1"/>
              </a:solidFill>
              <a:latin typeface="Arial"/>
              <a:ea typeface="Arial"/>
              <a:cs typeface="Arial"/>
              <a:sym typeface="Arial"/>
            </a:endParaRPr>
          </a:p>
          <a:p>
            <a:pPr indent="0" lvl="0" marL="114300" marR="0" rtl="0" algn="l">
              <a:spcBef>
                <a:spcPts val="0"/>
              </a:spcBef>
              <a:spcAft>
                <a:spcPts val="0"/>
              </a:spcAft>
              <a:buNone/>
            </a:pPr>
            <a:r>
              <a:t/>
            </a:r>
            <a:endParaRPr sz="1400">
              <a:solidFill>
                <a:schemeClr val="dk1"/>
              </a:solidFill>
              <a:latin typeface="Arial"/>
              <a:ea typeface="Arial"/>
              <a:cs typeface="Arial"/>
              <a:sym typeface="Arial"/>
            </a:endParaRPr>
          </a:p>
          <a:p>
            <a:pPr indent="0" lvl="0" marL="114300" marR="0" rtl="0" algn="l">
              <a:spcBef>
                <a:spcPts val="0"/>
              </a:spcBef>
              <a:spcAft>
                <a:spcPts val="0"/>
              </a:spcAft>
              <a:buNone/>
            </a:pPr>
            <a:r>
              <a:t/>
            </a:r>
            <a:endParaRPr b="1" sz="1400">
              <a:solidFill>
                <a:schemeClr val="dk1"/>
              </a:solidFill>
              <a:latin typeface="Arial"/>
              <a:ea typeface="Arial"/>
              <a:cs typeface="Arial"/>
              <a:sym typeface="Arial"/>
            </a:endParaRPr>
          </a:p>
        </p:txBody>
      </p:sp>
      <p:pic>
        <p:nvPicPr>
          <p:cNvPr id="733" name="Google Shape;733;p88"/>
          <p:cNvPicPr preferRelativeResize="0"/>
          <p:nvPr/>
        </p:nvPicPr>
        <p:blipFill rotWithShape="1">
          <a:blip r:embed="rId3">
            <a:alphaModFix/>
          </a:blip>
          <a:srcRect b="0" l="0" r="0" t="0"/>
          <a:stretch/>
        </p:blipFill>
        <p:spPr>
          <a:xfrm>
            <a:off x="7085123" y="687662"/>
            <a:ext cx="1871634" cy="45114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9"/>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2015 - SERVICIO DE TRANSPORTE ESPECIAL</a:t>
            </a:r>
            <a:endParaRPr/>
          </a:p>
        </p:txBody>
      </p:sp>
      <p:sp>
        <p:nvSpPr>
          <p:cNvPr id="739" name="Google Shape;739;p89"/>
          <p:cNvSpPr txBox="1"/>
          <p:nvPr/>
        </p:nvSpPr>
        <p:spPr>
          <a:xfrm>
            <a:off x="233809" y="620688"/>
            <a:ext cx="68326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DESARROLLO ESTRUCTURACIÓN TÉCNICA, JURÍDICA Y FINANCIERA DE: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MÓDULO 2 – M2 = SERVICIO DE TRANSPORTE ESPECIAL</a:t>
            </a:r>
            <a:endParaRPr/>
          </a:p>
        </p:txBody>
      </p:sp>
      <p:pic>
        <p:nvPicPr>
          <p:cNvPr id="740" name="Google Shape;740;p89"/>
          <p:cNvPicPr preferRelativeResize="0"/>
          <p:nvPr/>
        </p:nvPicPr>
        <p:blipFill rotWithShape="1">
          <a:blip r:embed="rId3">
            <a:alphaModFix/>
          </a:blip>
          <a:srcRect b="0" l="0" r="0" t="0"/>
          <a:stretch/>
        </p:blipFill>
        <p:spPr>
          <a:xfrm>
            <a:off x="7085123" y="687662"/>
            <a:ext cx="1871634" cy="451143"/>
          </a:xfrm>
          <a:prstGeom prst="rect">
            <a:avLst/>
          </a:prstGeom>
          <a:noFill/>
          <a:ln>
            <a:noFill/>
          </a:ln>
        </p:spPr>
      </p:pic>
      <p:pic>
        <p:nvPicPr>
          <p:cNvPr id="741" name="Google Shape;741;p89"/>
          <p:cNvPicPr preferRelativeResize="0"/>
          <p:nvPr/>
        </p:nvPicPr>
        <p:blipFill rotWithShape="1">
          <a:blip r:embed="rId4">
            <a:alphaModFix/>
          </a:blip>
          <a:srcRect b="0" l="0" r="0" t="0"/>
          <a:stretch/>
        </p:blipFill>
        <p:spPr>
          <a:xfrm>
            <a:off x="968395" y="2132856"/>
            <a:ext cx="7314713" cy="3660044"/>
          </a:xfrm>
          <a:prstGeom prst="rect">
            <a:avLst/>
          </a:prstGeom>
          <a:noFill/>
          <a:ln>
            <a:noFill/>
          </a:ln>
        </p:spPr>
      </p:pic>
      <p:sp>
        <p:nvSpPr>
          <p:cNvPr id="742" name="Google Shape;742;p89"/>
          <p:cNvSpPr/>
          <p:nvPr/>
        </p:nvSpPr>
        <p:spPr>
          <a:xfrm>
            <a:off x="2808587" y="1763524"/>
            <a:ext cx="387798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Operación del Sistema Propuesto</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0"/>
          <p:cNvSpPr txBox="1"/>
          <p:nvPr/>
        </p:nvSpPr>
        <p:spPr>
          <a:xfrm>
            <a:off x="340021" y="1196752"/>
            <a:ext cx="8776258" cy="3385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Arial"/>
                <a:ea typeface="Arial"/>
                <a:cs typeface="Arial"/>
                <a:sym typeface="Arial"/>
              </a:rPr>
              <a:t>PASOS PARA ESTABLECIMIENTO DEL COMITÉ INTRASECTORIAL ITS</a:t>
            </a:r>
            <a:endParaRPr/>
          </a:p>
        </p:txBody>
      </p:sp>
      <p:sp>
        <p:nvSpPr>
          <p:cNvPr id="748" name="Google Shape;748;p90"/>
          <p:cNvSpPr/>
          <p:nvPr/>
        </p:nvSpPr>
        <p:spPr>
          <a:xfrm>
            <a:off x="79783" y="96887"/>
            <a:ext cx="903649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6. PRODUCTOS 2015 - SIGUIENTES PASOS - ESTABLECIMIENTO COMITÉ INTRASECTORIAL ITS</a:t>
            </a:r>
            <a:endParaRPr/>
          </a:p>
        </p:txBody>
      </p:sp>
      <p:pic>
        <p:nvPicPr>
          <p:cNvPr id="749" name="Google Shape;749;p90"/>
          <p:cNvPicPr preferRelativeResize="0"/>
          <p:nvPr/>
        </p:nvPicPr>
        <p:blipFill rotWithShape="1">
          <a:blip r:embed="rId3">
            <a:alphaModFix/>
          </a:blip>
          <a:srcRect b="0" l="0" r="0" t="0"/>
          <a:stretch/>
        </p:blipFill>
        <p:spPr>
          <a:xfrm>
            <a:off x="323528" y="1484784"/>
            <a:ext cx="5080000" cy="3810000"/>
          </a:xfrm>
          <a:prstGeom prst="ellipse">
            <a:avLst/>
          </a:prstGeom>
          <a:noFill/>
          <a:ln>
            <a:noFill/>
          </a:ln>
        </p:spPr>
      </p:pic>
      <p:sp>
        <p:nvSpPr>
          <p:cNvPr id="750" name="Google Shape;750;p90"/>
          <p:cNvSpPr txBox="1"/>
          <p:nvPr/>
        </p:nvSpPr>
        <p:spPr>
          <a:xfrm>
            <a:off x="5292080" y="2006837"/>
            <a:ext cx="3707904" cy="2862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Conseguir aval de los directores de las entidades y Ministra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Designación oficial de los integrantes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Avalar funciones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Establecer Metodologías de Trabajo</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Establecer periodicidad reuniones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1"/>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756" name="Google Shape;756;p91"/>
          <p:cNvSpPr/>
          <p:nvPr/>
        </p:nvSpPr>
        <p:spPr>
          <a:xfrm>
            <a:off x="107504" y="44624"/>
            <a:ext cx="9036496" cy="33855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1600"/>
              <a:buFont typeface="Calibri"/>
              <a:buAutoNum type="arabicPeriod" startAt="6"/>
            </a:pPr>
            <a:r>
              <a:rPr b="1" lang="en-US" sz="1600">
                <a:solidFill>
                  <a:schemeClr val="lt1"/>
                </a:solidFill>
                <a:latin typeface="Arial"/>
                <a:ea typeface="Arial"/>
                <a:cs typeface="Arial"/>
                <a:sym typeface="Arial"/>
              </a:rPr>
              <a:t>PRODUCTOS 2015 - SIGUIENTES PASOS - CREACIÓN COMITÉ INTRASECTORIAL</a:t>
            </a:r>
            <a:endParaRPr/>
          </a:p>
        </p:txBody>
      </p:sp>
      <p:sp>
        <p:nvSpPr>
          <p:cNvPr id="757" name="Google Shape;757;p91"/>
          <p:cNvSpPr txBox="1"/>
          <p:nvPr/>
        </p:nvSpPr>
        <p:spPr>
          <a:xfrm>
            <a:off x="116222" y="404664"/>
            <a:ext cx="8776258" cy="550920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sz="16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INTERACCIÓN CON ENTIDADES DEL SECTOR</a:t>
            </a:r>
            <a:endParaRPr/>
          </a:p>
          <a:p>
            <a:pPr indent="0" lvl="0" marL="0" marR="0" rtl="0" algn="just">
              <a:spcBef>
                <a:spcPts val="0"/>
              </a:spcBef>
              <a:spcAft>
                <a:spcPts val="0"/>
              </a:spcAft>
              <a:buNone/>
            </a:pPr>
            <a:r>
              <a:t/>
            </a:r>
            <a:endParaRPr b="1" sz="1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Creación de comité ITS para el sector transporte (ANI, INVIAS, DITRA, SuperTransporte, Aerocivil, Cormagdalena y Ministerio de Transporte).</a:t>
            </a:r>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Funciones del comité:</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Orientación a las entidades del sector en las soluciones ITS a nivel nacional.</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Articular las necesidades y soluciones conjuntas de ITS para las entidades.</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Fomentar soluciones intersectoriales.</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Agrupar por sectores (Infraestructura, Tránsito y Transporte) de las necesidades.</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Validar las soluciones y generar sugerencias a las propuestas planteadas.</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Priorizar necesidades para el sector.</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Ejecutar seguimiento al desarrollo de los proyectos ITS.</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Definir las competencias ITS del equipo de trabajo para el desarrollo, propuesta y despliegue de las soluciones ITS.</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Socializar y divulgar del ecosistema ITS para el sector institucional, público y privado.</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Asesorar a los gobiernos locales en el diseño e implementación de ITS bajo las políticas públicas de MinTransporte.</a:t>
            </a:r>
            <a:endParaRPr/>
          </a:p>
          <a:p>
            <a:pPr indent="-241300" lvl="1" marL="800100" marR="0" rtl="0" algn="just">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just">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t/>
            </a:r>
            <a:endParaRPr b="1" sz="1600">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2"/>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763" name="Google Shape;763;p92"/>
          <p:cNvSpPr txBox="1"/>
          <p:nvPr/>
        </p:nvSpPr>
        <p:spPr>
          <a:xfrm>
            <a:off x="116222" y="404664"/>
            <a:ext cx="8776258" cy="5509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sz="16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INTERACCIÓN CON ENTIDADES DEL SECTOR</a:t>
            </a:r>
            <a:endParaRPr/>
          </a:p>
          <a:p>
            <a:pPr indent="0" lvl="0" marL="0" marR="0" rtl="0" algn="just">
              <a:spcBef>
                <a:spcPts val="0"/>
              </a:spcBef>
              <a:spcAft>
                <a:spcPts val="0"/>
              </a:spcAft>
              <a:buNone/>
            </a:pPr>
            <a:r>
              <a:t/>
            </a:r>
            <a:endParaRPr b="1" sz="1600">
              <a:solidFill>
                <a:schemeClr val="dk1"/>
              </a:solidFill>
              <a:latin typeface="Arial"/>
              <a:ea typeface="Arial"/>
              <a:cs typeface="Arial"/>
              <a:sym typeface="Arial"/>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Definir metodología para:</a:t>
            </a:r>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Identificar necesidades por entidad y sus áreas.</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Priorización interna de necesidades y retos a solucionar (con aprobación del Director/Presidente de la entidad).</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Organización de las necesidades por áreas (Infraestructura, Tránsito y Transporte).</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Socialización de la lista avalada por la Ministra para implementación en 2016 a 2018.</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Definir las competencia de los integrantes del equipo.</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Conformar el equipo por subsistema.</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Definir la funcionalidad de los subsistemas de información que suplen cada necesidad.</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Análisis de alto nivel del costo beneficio de la funcionalidad de cada subsistema.</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Definir la arquitectura e ingeniería de detalle del sistema de información (Concepto de operación y requerimientos de hardware y software).</a:t>
            </a:r>
            <a:endParaRPr/>
          </a:p>
          <a:p>
            <a:pPr indent="-285750" lvl="2" marL="1200150" marR="0" rtl="0" algn="just">
              <a:spcBef>
                <a:spcPts val="0"/>
              </a:spcBef>
              <a:spcAft>
                <a:spcPts val="0"/>
              </a:spcAft>
              <a:buClr>
                <a:schemeClr val="dk1"/>
              </a:buClr>
              <a:buSzPts val="1600"/>
              <a:buFont typeface="Merriweather Sans"/>
              <a:buChar char="-"/>
            </a:pPr>
            <a:r>
              <a:rPr b="0" i="0" lang="en-US" sz="1600" u="none" cap="none" strike="noStrike">
                <a:solidFill>
                  <a:schemeClr val="dk1"/>
                </a:solidFill>
                <a:latin typeface="Arial"/>
                <a:ea typeface="Arial"/>
                <a:cs typeface="Arial"/>
                <a:sym typeface="Arial"/>
              </a:rPr>
              <a:t>Socialización con stakeholders.</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Definir la figura por la cual se garantiza la compra/desarrollo, funcionamiento y sostenibilidad del subsistema.</a:t>
            </a:r>
            <a:endParaRPr/>
          </a:p>
          <a:p>
            <a:pPr indent="-342900" lvl="1" marL="80010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Divulgación de ITS, necesidades y retos, y de la política pública a través de conferencias, eventos y convocatorias con autoridades locales, entidades territoriales</a:t>
            </a:r>
            <a:endParaRPr b="1" i="0" sz="1600" u="none" cap="none" strike="noStrike">
              <a:solidFill>
                <a:schemeClr val="dk1"/>
              </a:solidFill>
              <a:latin typeface="Arial"/>
              <a:ea typeface="Arial"/>
              <a:cs typeface="Arial"/>
              <a:sym typeface="Arial"/>
            </a:endParaRPr>
          </a:p>
        </p:txBody>
      </p:sp>
      <p:sp>
        <p:nvSpPr>
          <p:cNvPr id="764" name="Google Shape;764;p92"/>
          <p:cNvSpPr/>
          <p:nvPr/>
        </p:nvSpPr>
        <p:spPr>
          <a:xfrm>
            <a:off x="107504" y="44624"/>
            <a:ext cx="9036496" cy="33855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1600"/>
              <a:buFont typeface="Calibri"/>
              <a:buAutoNum type="arabicPeriod" startAt="6"/>
            </a:pPr>
            <a:r>
              <a:rPr b="1" lang="en-US" sz="1600">
                <a:solidFill>
                  <a:schemeClr val="lt1"/>
                </a:solidFill>
                <a:latin typeface="Arial"/>
                <a:ea typeface="Arial"/>
                <a:cs typeface="Arial"/>
                <a:sym typeface="Arial"/>
              </a:rPr>
              <a:t>PRODUCTOS 2015 - SIGUIENTES PASOS - CREACIÓN COMITÉ INTRASECTORIAL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3"/>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770" name="Google Shape;770;p93"/>
          <p:cNvSpPr txBox="1"/>
          <p:nvPr/>
        </p:nvSpPr>
        <p:spPr>
          <a:xfrm>
            <a:off x="332246" y="570166"/>
            <a:ext cx="8776258" cy="3385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Arial"/>
                <a:ea typeface="Arial"/>
                <a:cs typeface="Arial"/>
                <a:sym typeface="Arial"/>
              </a:rPr>
              <a:t>PRIORIZACIÓN DE SUBSISTEMAS DE ACUERDO A NECESIDADES ENTIDADES</a:t>
            </a:r>
            <a:endParaRPr/>
          </a:p>
        </p:txBody>
      </p:sp>
      <p:sp>
        <p:nvSpPr>
          <p:cNvPr id="771" name="Google Shape;771;p93"/>
          <p:cNvSpPr/>
          <p:nvPr/>
        </p:nvSpPr>
        <p:spPr>
          <a:xfrm>
            <a:off x="107504" y="44624"/>
            <a:ext cx="9036496" cy="33855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1600"/>
              <a:buFont typeface="Calibri"/>
              <a:buAutoNum type="arabicPeriod" startAt="6"/>
            </a:pPr>
            <a:r>
              <a:rPr b="1" lang="en-US" sz="1600">
                <a:solidFill>
                  <a:schemeClr val="lt1"/>
                </a:solidFill>
                <a:latin typeface="Arial"/>
                <a:ea typeface="Arial"/>
                <a:cs typeface="Arial"/>
                <a:sym typeface="Arial"/>
              </a:rPr>
              <a:t>PRODUCTOS 2015 - SIGUIENTES PASOS – PRIORIZACIÓN PROYECTOS POR ÁREA</a:t>
            </a:r>
            <a:endParaRPr/>
          </a:p>
        </p:txBody>
      </p:sp>
      <p:sp>
        <p:nvSpPr>
          <p:cNvPr id="772" name="Google Shape;772;p93"/>
          <p:cNvSpPr/>
          <p:nvPr/>
        </p:nvSpPr>
        <p:spPr>
          <a:xfrm>
            <a:off x="1043608" y="2420888"/>
            <a:ext cx="2213966" cy="1872208"/>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SUBSISTEMAS INFRAESTRUCTURA</a:t>
            </a:r>
            <a:endParaRPr/>
          </a:p>
        </p:txBody>
      </p:sp>
      <p:pic>
        <p:nvPicPr>
          <p:cNvPr id="773" name="Google Shape;773;p93"/>
          <p:cNvPicPr preferRelativeResize="0"/>
          <p:nvPr/>
        </p:nvPicPr>
        <p:blipFill rotWithShape="1">
          <a:blip r:embed="rId3">
            <a:alphaModFix/>
          </a:blip>
          <a:srcRect b="0" l="0" r="0" t="0"/>
          <a:stretch/>
        </p:blipFill>
        <p:spPr>
          <a:xfrm>
            <a:off x="4499992" y="1556792"/>
            <a:ext cx="4026024" cy="3556321"/>
          </a:xfrm>
          <a:prstGeom prst="rect">
            <a:avLst/>
          </a:prstGeom>
          <a:noFill/>
          <a:ln cap="flat" cmpd="sng" w="9525">
            <a:solidFill>
              <a:schemeClr val="accent3"/>
            </a:solidFill>
            <a:prstDash val="solid"/>
            <a:round/>
            <a:headEnd len="sm" w="sm" type="none"/>
            <a:tailEnd len="sm" w="sm" type="none"/>
          </a:ln>
          <a:effectLst>
            <a:outerShdw blurRad="50800" rotWithShape="0" algn="t" dir="5400000" dist="38100">
              <a:srgbClr val="000000">
                <a:alpha val="40000"/>
              </a:srgbClr>
            </a:outerShdw>
          </a:effectLst>
        </p:spPr>
      </p:pic>
      <p:sp>
        <p:nvSpPr>
          <p:cNvPr id="774" name="Google Shape;774;p93"/>
          <p:cNvSpPr txBox="1"/>
          <p:nvPr/>
        </p:nvSpPr>
        <p:spPr>
          <a:xfrm>
            <a:off x="6012160" y="1124744"/>
            <a:ext cx="12105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ENTIDAD</a:t>
            </a:r>
            <a:endParaRPr/>
          </a:p>
        </p:txBody>
      </p:sp>
      <p:cxnSp>
        <p:nvCxnSpPr>
          <p:cNvPr id="775" name="Google Shape;775;p93"/>
          <p:cNvCxnSpPr>
            <a:stCxn id="772" idx="3"/>
          </p:cNvCxnSpPr>
          <p:nvPr/>
        </p:nvCxnSpPr>
        <p:spPr>
          <a:xfrm>
            <a:off x="3257574" y="3356992"/>
            <a:ext cx="1098300" cy="0"/>
          </a:xfrm>
          <a:prstGeom prst="straightConnector1">
            <a:avLst/>
          </a:prstGeom>
          <a:noFill/>
          <a:ln cap="flat" cmpd="sng" w="25400">
            <a:solidFill>
              <a:srgbClr val="9BBB59"/>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4"/>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781" name="Google Shape;781;p94"/>
          <p:cNvSpPr txBox="1"/>
          <p:nvPr/>
        </p:nvSpPr>
        <p:spPr>
          <a:xfrm>
            <a:off x="332246" y="570166"/>
            <a:ext cx="8776258" cy="3385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Arial"/>
                <a:ea typeface="Arial"/>
                <a:cs typeface="Arial"/>
                <a:sym typeface="Arial"/>
              </a:rPr>
              <a:t>UNIFICACIÓN DE PRIORIDADES POR AREA DEL SECTOR</a:t>
            </a:r>
            <a:endParaRPr/>
          </a:p>
        </p:txBody>
      </p:sp>
      <p:sp>
        <p:nvSpPr>
          <p:cNvPr id="782" name="Google Shape;782;p94"/>
          <p:cNvSpPr/>
          <p:nvPr/>
        </p:nvSpPr>
        <p:spPr>
          <a:xfrm>
            <a:off x="107504" y="44624"/>
            <a:ext cx="9036496" cy="33855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1600"/>
              <a:buFont typeface="Calibri"/>
              <a:buAutoNum type="arabicPeriod" startAt="6"/>
            </a:pPr>
            <a:r>
              <a:rPr b="1" lang="en-US" sz="1600">
                <a:solidFill>
                  <a:schemeClr val="lt1"/>
                </a:solidFill>
                <a:latin typeface="Arial"/>
                <a:ea typeface="Arial"/>
                <a:cs typeface="Arial"/>
                <a:sym typeface="Arial"/>
              </a:rPr>
              <a:t>PRODUCTOS 2015 - SIGUIENTES PASOS - PRIORIZACIÓN PROYECTOS POR ÁREA</a:t>
            </a:r>
            <a:endParaRPr/>
          </a:p>
        </p:txBody>
      </p:sp>
      <p:pic>
        <p:nvPicPr>
          <p:cNvPr id="783" name="Google Shape;783;p94"/>
          <p:cNvPicPr preferRelativeResize="0"/>
          <p:nvPr/>
        </p:nvPicPr>
        <p:blipFill rotWithShape="1">
          <a:blip r:embed="rId3">
            <a:alphaModFix/>
          </a:blip>
          <a:srcRect b="0" l="0" r="0" t="0"/>
          <a:stretch/>
        </p:blipFill>
        <p:spPr>
          <a:xfrm>
            <a:off x="395536" y="908720"/>
            <a:ext cx="1625600" cy="1625600"/>
          </a:xfrm>
          <a:prstGeom prst="rect">
            <a:avLst/>
          </a:prstGeom>
          <a:noFill/>
          <a:ln>
            <a:noFill/>
          </a:ln>
        </p:spPr>
      </p:pic>
      <p:pic>
        <p:nvPicPr>
          <p:cNvPr id="784" name="Google Shape;784;p94"/>
          <p:cNvPicPr preferRelativeResize="0"/>
          <p:nvPr/>
        </p:nvPicPr>
        <p:blipFill rotWithShape="1">
          <a:blip r:embed="rId4">
            <a:alphaModFix/>
          </a:blip>
          <a:srcRect b="0" l="0" r="0" t="0"/>
          <a:stretch/>
        </p:blipFill>
        <p:spPr>
          <a:xfrm>
            <a:off x="1979712" y="980728"/>
            <a:ext cx="1872208" cy="1268712"/>
          </a:xfrm>
          <a:prstGeom prst="rect">
            <a:avLst/>
          </a:prstGeom>
          <a:noFill/>
          <a:ln>
            <a:noFill/>
          </a:ln>
        </p:spPr>
      </p:pic>
      <p:pic>
        <p:nvPicPr>
          <p:cNvPr id="785" name="Google Shape;785;p94"/>
          <p:cNvPicPr preferRelativeResize="0"/>
          <p:nvPr/>
        </p:nvPicPr>
        <p:blipFill rotWithShape="1">
          <a:blip r:embed="rId5">
            <a:alphaModFix/>
          </a:blip>
          <a:srcRect b="0" l="0" r="0" t="0"/>
          <a:stretch/>
        </p:blipFill>
        <p:spPr>
          <a:xfrm>
            <a:off x="3995936" y="1035830"/>
            <a:ext cx="1152128" cy="1097026"/>
          </a:xfrm>
          <a:prstGeom prst="rect">
            <a:avLst/>
          </a:prstGeom>
          <a:noFill/>
          <a:ln>
            <a:noFill/>
          </a:ln>
        </p:spPr>
      </p:pic>
      <p:pic>
        <p:nvPicPr>
          <p:cNvPr id="786" name="Google Shape;786;p94"/>
          <p:cNvPicPr preferRelativeResize="0"/>
          <p:nvPr/>
        </p:nvPicPr>
        <p:blipFill rotWithShape="1">
          <a:blip r:embed="rId6">
            <a:alphaModFix/>
          </a:blip>
          <a:srcRect b="0" l="0" r="0" t="0"/>
          <a:stretch/>
        </p:blipFill>
        <p:spPr>
          <a:xfrm>
            <a:off x="5364088" y="1332632"/>
            <a:ext cx="2032000" cy="584200"/>
          </a:xfrm>
          <a:prstGeom prst="rect">
            <a:avLst/>
          </a:prstGeom>
          <a:noFill/>
          <a:ln>
            <a:noFill/>
          </a:ln>
        </p:spPr>
      </p:pic>
      <p:pic>
        <p:nvPicPr>
          <p:cNvPr id="787" name="Google Shape;787;p94"/>
          <p:cNvPicPr preferRelativeResize="0"/>
          <p:nvPr/>
        </p:nvPicPr>
        <p:blipFill rotWithShape="1">
          <a:blip r:embed="rId7">
            <a:alphaModFix/>
          </a:blip>
          <a:srcRect b="0" l="0" r="0" t="0"/>
          <a:stretch/>
        </p:blipFill>
        <p:spPr>
          <a:xfrm>
            <a:off x="7596336" y="980728"/>
            <a:ext cx="1152128" cy="1152128"/>
          </a:xfrm>
          <a:prstGeom prst="rect">
            <a:avLst/>
          </a:prstGeom>
          <a:noFill/>
          <a:ln>
            <a:noFill/>
          </a:ln>
        </p:spPr>
      </p:pic>
      <p:pic>
        <p:nvPicPr>
          <p:cNvPr id="788" name="Google Shape;788;p94"/>
          <p:cNvPicPr preferRelativeResize="0"/>
          <p:nvPr/>
        </p:nvPicPr>
        <p:blipFill rotWithShape="1">
          <a:blip r:embed="rId8">
            <a:alphaModFix/>
          </a:blip>
          <a:srcRect b="0" l="0" r="0" t="0"/>
          <a:stretch/>
        </p:blipFill>
        <p:spPr>
          <a:xfrm>
            <a:off x="1115616" y="3429000"/>
            <a:ext cx="1584176" cy="1584176"/>
          </a:xfrm>
          <a:prstGeom prst="rect">
            <a:avLst/>
          </a:prstGeom>
          <a:solidFill>
            <a:srgbClr val="76923C"/>
          </a:solidFill>
          <a:ln>
            <a:noFill/>
          </a:ln>
        </p:spPr>
      </p:pic>
      <p:pic>
        <p:nvPicPr>
          <p:cNvPr id="789" name="Google Shape;789;p94"/>
          <p:cNvPicPr preferRelativeResize="0"/>
          <p:nvPr/>
        </p:nvPicPr>
        <p:blipFill rotWithShape="1">
          <a:blip r:embed="rId8">
            <a:alphaModFix/>
          </a:blip>
          <a:srcRect b="0" l="0" r="0" t="0"/>
          <a:stretch/>
        </p:blipFill>
        <p:spPr>
          <a:xfrm>
            <a:off x="3923928" y="3429000"/>
            <a:ext cx="1584176" cy="1584176"/>
          </a:xfrm>
          <a:prstGeom prst="rect">
            <a:avLst/>
          </a:prstGeom>
          <a:solidFill>
            <a:srgbClr val="953734"/>
          </a:solidFill>
          <a:ln>
            <a:noFill/>
          </a:ln>
        </p:spPr>
      </p:pic>
      <p:pic>
        <p:nvPicPr>
          <p:cNvPr id="790" name="Google Shape;790;p94"/>
          <p:cNvPicPr preferRelativeResize="0"/>
          <p:nvPr/>
        </p:nvPicPr>
        <p:blipFill rotWithShape="1">
          <a:blip r:embed="rId8">
            <a:alphaModFix/>
          </a:blip>
          <a:srcRect b="0" l="0" r="0" t="0"/>
          <a:stretch/>
        </p:blipFill>
        <p:spPr>
          <a:xfrm>
            <a:off x="6660232" y="3429000"/>
            <a:ext cx="1584176" cy="1584176"/>
          </a:xfrm>
          <a:prstGeom prst="rect">
            <a:avLst/>
          </a:prstGeom>
          <a:solidFill>
            <a:schemeClr val="accent6"/>
          </a:solidFill>
          <a:ln>
            <a:noFill/>
          </a:ln>
        </p:spPr>
      </p:pic>
      <p:sp>
        <p:nvSpPr>
          <p:cNvPr id="791" name="Google Shape;791;p94"/>
          <p:cNvSpPr txBox="1"/>
          <p:nvPr/>
        </p:nvSpPr>
        <p:spPr>
          <a:xfrm>
            <a:off x="755576" y="4941168"/>
            <a:ext cx="248016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LISTA PRIORIZADA</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INFRAESTRUCTURA</a:t>
            </a:r>
            <a:endParaRPr/>
          </a:p>
        </p:txBody>
      </p:sp>
      <p:sp>
        <p:nvSpPr>
          <p:cNvPr id="792" name="Google Shape;792;p94"/>
          <p:cNvSpPr txBox="1"/>
          <p:nvPr/>
        </p:nvSpPr>
        <p:spPr>
          <a:xfrm>
            <a:off x="3640832" y="4942909"/>
            <a:ext cx="232627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LISTA PRIORIZADA</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TRÁNSITO</a:t>
            </a:r>
            <a:endParaRPr/>
          </a:p>
        </p:txBody>
      </p:sp>
      <p:sp>
        <p:nvSpPr>
          <p:cNvPr id="793" name="Google Shape;793;p94"/>
          <p:cNvSpPr txBox="1"/>
          <p:nvPr/>
        </p:nvSpPr>
        <p:spPr>
          <a:xfrm>
            <a:off x="6372200" y="4941168"/>
            <a:ext cx="232627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LISTA PRIORIZADA</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TRANSPORTE</a:t>
            </a:r>
            <a:endParaRPr/>
          </a:p>
        </p:txBody>
      </p:sp>
      <p:cxnSp>
        <p:nvCxnSpPr>
          <p:cNvPr id="794" name="Google Shape;794;p94"/>
          <p:cNvCxnSpPr>
            <a:stCxn id="783" idx="2"/>
            <a:endCxn id="788" idx="0"/>
          </p:cNvCxnSpPr>
          <p:nvPr/>
        </p:nvCxnSpPr>
        <p:spPr>
          <a:xfrm>
            <a:off x="1208336" y="2534320"/>
            <a:ext cx="699300" cy="894600"/>
          </a:xfrm>
          <a:prstGeom prst="straightConnector1">
            <a:avLst/>
          </a:prstGeom>
          <a:noFill/>
          <a:ln cap="flat" cmpd="sng" w="25400">
            <a:solidFill>
              <a:srgbClr val="76923C"/>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95" name="Google Shape;795;p94"/>
          <p:cNvCxnSpPr>
            <a:stCxn id="784" idx="2"/>
            <a:endCxn id="788" idx="0"/>
          </p:cNvCxnSpPr>
          <p:nvPr/>
        </p:nvCxnSpPr>
        <p:spPr>
          <a:xfrm flipH="1">
            <a:off x="1907816" y="2249440"/>
            <a:ext cx="1008000" cy="1179600"/>
          </a:xfrm>
          <a:prstGeom prst="straightConnector1">
            <a:avLst/>
          </a:prstGeom>
          <a:noFill/>
          <a:ln cap="flat" cmpd="sng" w="25400">
            <a:solidFill>
              <a:srgbClr val="76923C"/>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96" name="Google Shape;796;p94"/>
          <p:cNvCxnSpPr>
            <a:stCxn id="785" idx="2"/>
            <a:endCxn id="788" idx="0"/>
          </p:cNvCxnSpPr>
          <p:nvPr/>
        </p:nvCxnSpPr>
        <p:spPr>
          <a:xfrm flipH="1">
            <a:off x="1907700" y="2132856"/>
            <a:ext cx="2664300" cy="1296000"/>
          </a:xfrm>
          <a:prstGeom prst="straightConnector1">
            <a:avLst/>
          </a:prstGeom>
          <a:noFill/>
          <a:ln cap="flat" cmpd="sng" w="25400">
            <a:solidFill>
              <a:srgbClr val="76923C"/>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97" name="Google Shape;797;p94"/>
          <p:cNvCxnSpPr>
            <a:stCxn id="786" idx="2"/>
            <a:endCxn id="788" idx="0"/>
          </p:cNvCxnSpPr>
          <p:nvPr/>
        </p:nvCxnSpPr>
        <p:spPr>
          <a:xfrm flipH="1">
            <a:off x="1907688" y="1916832"/>
            <a:ext cx="4472400" cy="1512300"/>
          </a:xfrm>
          <a:prstGeom prst="straightConnector1">
            <a:avLst/>
          </a:prstGeom>
          <a:noFill/>
          <a:ln cap="flat" cmpd="sng" w="25400">
            <a:solidFill>
              <a:srgbClr val="76923C"/>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98" name="Google Shape;798;p94"/>
          <p:cNvCxnSpPr>
            <a:stCxn id="786" idx="2"/>
            <a:endCxn id="789" idx="0"/>
          </p:cNvCxnSpPr>
          <p:nvPr/>
        </p:nvCxnSpPr>
        <p:spPr>
          <a:xfrm flipH="1">
            <a:off x="4715988" y="1916832"/>
            <a:ext cx="1664100" cy="1512300"/>
          </a:xfrm>
          <a:prstGeom prst="straightConnector1">
            <a:avLst/>
          </a:prstGeom>
          <a:noFill/>
          <a:ln cap="flat" cmpd="sng" w="25400">
            <a:solidFill>
              <a:srgbClr val="953734"/>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99" name="Google Shape;799;p94"/>
          <p:cNvCxnSpPr>
            <a:stCxn id="787" idx="2"/>
            <a:endCxn id="789" idx="0"/>
          </p:cNvCxnSpPr>
          <p:nvPr/>
        </p:nvCxnSpPr>
        <p:spPr>
          <a:xfrm flipH="1">
            <a:off x="4716100" y="2132856"/>
            <a:ext cx="3456300" cy="1296000"/>
          </a:xfrm>
          <a:prstGeom prst="straightConnector1">
            <a:avLst/>
          </a:prstGeom>
          <a:noFill/>
          <a:ln cap="flat" cmpd="sng" w="25400">
            <a:solidFill>
              <a:srgbClr val="953734"/>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00" name="Google Shape;800;p94"/>
          <p:cNvCxnSpPr>
            <a:stCxn id="785" idx="2"/>
            <a:endCxn id="790" idx="0"/>
          </p:cNvCxnSpPr>
          <p:nvPr/>
        </p:nvCxnSpPr>
        <p:spPr>
          <a:xfrm>
            <a:off x="4572000" y="2132856"/>
            <a:ext cx="2880300" cy="1296000"/>
          </a:xfrm>
          <a:prstGeom prst="straightConnector1">
            <a:avLst/>
          </a:prstGeom>
          <a:noFill/>
          <a:ln cap="flat" cmpd="sng" w="25400">
            <a:solidFill>
              <a:srgbClr val="E36C09"/>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01" name="Google Shape;801;p94"/>
          <p:cNvCxnSpPr>
            <a:stCxn id="786" idx="2"/>
            <a:endCxn id="790" idx="0"/>
          </p:cNvCxnSpPr>
          <p:nvPr/>
        </p:nvCxnSpPr>
        <p:spPr>
          <a:xfrm>
            <a:off x="6380088" y="1916832"/>
            <a:ext cx="1072200" cy="1512300"/>
          </a:xfrm>
          <a:prstGeom prst="straightConnector1">
            <a:avLst/>
          </a:prstGeom>
          <a:noFill/>
          <a:ln cap="flat" cmpd="sng" w="25400">
            <a:solidFill>
              <a:srgbClr val="E36C09"/>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02" name="Google Shape;802;p94"/>
          <p:cNvCxnSpPr>
            <a:stCxn id="787" idx="2"/>
            <a:endCxn id="790" idx="0"/>
          </p:cNvCxnSpPr>
          <p:nvPr/>
        </p:nvCxnSpPr>
        <p:spPr>
          <a:xfrm flipH="1">
            <a:off x="7452400" y="2132856"/>
            <a:ext cx="720000" cy="1296000"/>
          </a:xfrm>
          <a:prstGeom prst="straightConnector1">
            <a:avLst/>
          </a:prstGeom>
          <a:noFill/>
          <a:ln cap="flat" cmpd="sng" w="25400">
            <a:solidFill>
              <a:srgbClr val="E36C09"/>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108426" y="31173"/>
            <a:ext cx="8928070" cy="397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b="1" lang="en-US" sz="1800">
                <a:solidFill>
                  <a:schemeClr val="lt1"/>
                </a:solidFill>
                <a:latin typeface="Arial"/>
                <a:ea typeface="Arial"/>
                <a:cs typeface="Arial"/>
                <a:sym typeface="Arial"/>
              </a:rPr>
              <a:t>2. LEYES Y SOPORTES ITS   -   PLAN NACIONAL DE DESARROLLO</a:t>
            </a:r>
            <a:br>
              <a:rPr b="1" lang="en-US" sz="1800">
                <a:solidFill>
                  <a:schemeClr val="lt1"/>
                </a:solidFill>
                <a:latin typeface="Arial"/>
                <a:ea typeface="Arial"/>
                <a:cs typeface="Arial"/>
                <a:sym typeface="Arial"/>
              </a:rPr>
            </a:br>
            <a:endParaRPr b="1" sz="1800">
              <a:solidFill>
                <a:schemeClr val="lt1"/>
              </a:solidFill>
              <a:latin typeface="Arial"/>
              <a:ea typeface="Arial"/>
              <a:cs typeface="Arial"/>
              <a:sym typeface="Arial"/>
            </a:endParaRPr>
          </a:p>
        </p:txBody>
      </p:sp>
      <p:sp>
        <p:nvSpPr>
          <p:cNvPr id="223" name="Google Shape;223;p32"/>
          <p:cNvSpPr/>
          <p:nvPr/>
        </p:nvSpPr>
        <p:spPr>
          <a:xfrm>
            <a:off x="251520" y="908720"/>
            <a:ext cx="8640960" cy="446276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1600">
                <a:solidFill>
                  <a:schemeClr val="dk1"/>
                </a:solidFill>
                <a:latin typeface="Arial"/>
                <a:ea typeface="Arial"/>
                <a:cs typeface="Arial"/>
                <a:sym typeface="Arial"/>
              </a:rPr>
              <a:t>PLAN NACIONAL DE DESARROLLO</a:t>
            </a:r>
            <a:endParaRPr/>
          </a:p>
          <a:p>
            <a:pPr indent="0" lvl="0" marL="0" marR="0" rtl="0" algn="just">
              <a:spcBef>
                <a:spcPts val="0"/>
              </a:spcBef>
              <a:spcAft>
                <a:spcPts val="0"/>
              </a:spcAft>
              <a:buNone/>
            </a:pPr>
            <a:r>
              <a:t/>
            </a:r>
            <a:endParaRPr b="1" sz="1800">
              <a:solidFill>
                <a:schemeClr val="dk1"/>
              </a:solidFill>
              <a:latin typeface="Arial"/>
              <a:ea typeface="Arial"/>
              <a:cs typeface="Arial"/>
              <a:sym typeface="Arial"/>
            </a:endParaRPr>
          </a:p>
          <a:p>
            <a:pPr indent="0" lvl="0" marL="0" marR="0" rtl="0" algn="just">
              <a:spcBef>
                <a:spcPts val="0"/>
              </a:spcBef>
              <a:spcAft>
                <a:spcPts val="0"/>
              </a:spcAft>
              <a:buNone/>
            </a:pPr>
            <a:r>
              <a:rPr lang="en-US" sz="1800">
                <a:solidFill>
                  <a:schemeClr val="dk1"/>
                </a:solidFill>
                <a:latin typeface="Arial"/>
                <a:ea typeface="Arial"/>
                <a:cs typeface="Arial"/>
                <a:sym typeface="Arial"/>
              </a:rPr>
              <a:t>Por su parte, el Plan Nacional de Desarrollo 2010-1014 </a:t>
            </a:r>
            <a:r>
              <a:rPr b="1" lang="en-US" sz="1800">
                <a:solidFill>
                  <a:schemeClr val="dk1"/>
                </a:solidFill>
                <a:latin typeface="Arial"/>
                <a:ea typeface="Arial"/>
                <a:cs typeface="Arial"/>
                <a:sym typeface="Arial"/>
              </a:rPr>
              <a:t>(Ley 1450 de 2011) </a:t>
            </a:r>
            <a:r>
              <a:rPr lang="en-US" sz="1800">
                <a:solidFill>
                  <a:schemeClr val="dk1"/>
                </a:solidFill>
                <a:latin typeface="Arial"/>
                <a:ea typeface="Arial"/>
                <a:cs typeface="Arial"/>
                <a:sym typeface="Arial"/>
              </a:rPr>
              <a:t>dentro de su artículo 84 de Sistemas Inteligentes de Transporte -SIT-, los define </a:t>
            </a:r>
            <a:r>
              <a:rPr i="1" lang="en-US" sz="1800">
                <a:solidFill>
                  <a:schemeClr val="dk1"/>
                </a:solidFill>
                <a:latin typeface="Arial"/>
                <a:ea typeface="Arial"/>
                <a:cs typeface="Arial"/>
                <a:sym typeface="Arial"/>
              </a:rPr>
              <a:t>como “un conjunto de soluciones tecnológicas informáticas y de telecomunicaciones que recolectan, almacenan, procesan y distribuyen información, y se deben diseñar para mejorar la operación, la gestión y la seguridad del transporte y el tránsito.” </a:t>
            </a:r>
            <a:endParaRPr/>
          </a:p>
          <a:p>
            <a:pPr indent="0" lvl="0" marL="0" marR="0" rtl="0" algn="just">
              <a:spcBef>
                <a:spcPts val="0"/>
              </a:spcBef>
              <a:spcAft>
                <a:spcPts val="0"/>
              </a:spcAft>
              <a:buNone/>
            </a:pPr>
            <a:r>
              <a:t/>
            </a:r>
            <a:endParaRPr i="1" sz="1800">
              <a:solidFill>
                <a:schemeClr val="dk1"/>
              </a:solidFill>
              <a:latin typeface="Arial"/>
              <a:ea typeface="Arial"/>
              <a:cs typeface="Arial"/>
              <a:sym typeface="Arial"/>
            </a:endParaRPr>
          </a:p>
          <a:p>
            <a:pPr indent="0" lvl="0" marL="0" marR="0" rtl="0" algn="just">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just">
              <a:spcBef>
                <a:spcPts val="0"/>
              </a:spcBef>
              <a:spcAft>
                <a:spcPts val="0"/>
              </a:spcAft>
              <a:buNone/>
            </a:pPr>
            <a:r>
              <a:rPr lang="en-US" sz="1800">
                <a:solidFill>
                  <a:schemeClr val="dk1"/>
                </a:solidFill>
                <a:latin typeface="Arial"/>
                <a:ea typeface="Arial"/>
                <a:cs typeface="Arial"/>
                <a:sym typeface="Arial"/>
              </a:rPr>
              <a:t> De otra parte, al Gobierno Nacional, a través del Ministerio de Transporte y en concordancia</a:t>
            </a:r>
            <a:r>
              <a:rPr b="1"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la</a:t>
            </a:r>
            <a:r>
              <a:rPr b="1" lang="en-US" sz="1800">
                <a:solidFill>
                  <a:schemeClr val="dk1"/>
                </a:solidFill>
                <a:latin typeface="Arial"/>
                <a:ea typeface="Arial"/>
                <a:cs typeface="Arial"/>
                <a:sym typeface="Arial"/>
              </a:rPr>
              <a:t> Ley 1753 </a:t>
            </a:r>
            <a:r>
              <a:rPr lang="en-US" sz="1800">
                <a:solidFill>
                  <a:schemeClr val="dk1"/>
                </a:solidFill>
                <a:latin typeface="Arial"/>
                <a:ea typeface="Arial"/>
                <a:cs typeface="Arial"/>
                <a:sym typeface="Arial"/>
              </a:rPr>
              <a:t>de 2015 (Plan Nacional de Desarrollo 2014-2018), le corresponde adelantar la Política Nacional para la planeación, estructuración, regulación e implementación de los diferentes Sistemas Inteligentes para la infraestructura, el Tránsito y el Transporte (SIT o ITS) con el fin de mejorar la operación, la gestión y la seguridad del transporte y el tránsito del país.</a:t>
            </a:r>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5"/>
          <p:cNvSpPr txBox="1"/>
          <p:nvPr/>
        </p:nvSpPr>
        <p:spPr>
          <a:xfrm>
            <a:off x="323528" y="476672"/>
            <a:ext cx="82089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p:txBody>
      </p:sp>
      <p:sp>
        <p:nvSpPr>
          <p:cNvPr id="808" name="Google Shape;808;p95"/>
          <p:cNvSpPr txBox="1"/>
          <p:nvPr/>
        </p:nvSpPr>
        <p:spPr>
          <a:xfrm>
            <a:off x="332246" y="570166"/>
            <a:ext cx="8776258" cy="3385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Arial"/>
                <a:ea typeface="Arial"/>
                <a:cs typeface="Arial"/>
                <a:sym typeface="Arial"/>
              </a:rPr>
              <a:t>PRESENTACIÓN PRIORIDADES POR AREA DEL SECTOR A DESPACHO MINISTRA</a:t>
            </a:r>
            <a:endParaRPr/>
          </a:p>
        </p:txBody>
      </p:sp>
      <p:sp>
        <p:nvSpPr>
          <p:cNvPr id="809" name="Google Shape;809;p95"/>
          <p:cNvSpPr/>
          <p:nvPr/>
        </p:nvSpPr>
        <p:spPr>
          <a:xfrm>
            <a:off x="107504" y="44624"/>
            <a:ext cx="9036496" cy="33855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1600"/>
              <a:buFont typeface="Calibri"/>
              <a:buAutoNum type="arabicPeriod" startAt="6"/>
            </a:pPr>
            <a:r>
              <a:rPr b="1" lang="en-US" sz="1600">
                <a:solidFill>
                  <a:schemeClr val="lt1"/>
                </a:solidFill>
                <a:latin typeface="Arial"/>
                <a:ea typeface="Arial"/>
                <a:cs typeface="Arial"/>
                <a:sym typeface="Arial"/>
              </a:rPr>
              <a:t>PRODUCTOS 2015 - SIGUIENTES PASOS - PRIORIZACIÓN PROYECTOS POR ÁREA</a:t>
            </a:r>
            <a:endParaRPr/>
          </a:p>
        </p:txBody>
      </p:sp>
      <p:pic>
        <p:nvPicPr>
          <p:cNvPr id="810" name="Google Shape;810;p95"/>
          <p:cNvPicPr preferRelativeResize="0"/>
          <p:nvPr/>
        </p:nvPicPr>
        <p:blipFill rotWithShape="1">
          <a:blip r:embed="rId3">
            <a:alphaModFix/>
          </a:blip>
          <a:srcRect b="0" l="0" r="0" t="0"/>
          <a:stretch/>
        </p:blipFill>
        <p:spPr>
          <a:xfrm>
            <a:off x="1115616" y="1124744"/>
            <a:ext cx="1584176" cy="1584176"/>
          </a:xfrm>
          <a:prstGeom prst="rect">
            <a:avLst/>
          </a:prstGeom>
          <a:solidFill>
            <a:srgbClr val="76923C"/>
          </a:solidFill>
          <a:ln>
            <a:noFill/>
          </a:ln>
        </p:spPr>
      </p:pic>
      <p:pic>
        <p:nvPicPr>
          <p:cNvPr id="811" name="Google Shape;811;p95"/>
          <p:cNvPicPr preferRelativeResize="0"/>
          <p:nvPr/>
        </p:nvPicPr>
        <p:blipFill rotWithShape="1">
          <a:blip r:embed="rId3">
            <a:alphaModFix/>
          </a:blip>
          <a:srcRect b="0" l="0" r="0" t="0"/>
          <a:stretch/>
        </p:blipFill>
        <p:spPr>
          <a:xfrm>
            <a:off x="3923928" y="1124744"/>
            <a:ext cx="1584176" cy="1584176"/>
          </a:xfrm>
          <a:prstGeom prst="rect">
            <a:avLst/>
          </a:prstGeom>
          <a:solidFill>
            <a:srgbClr val="953734"/>
          </a:solidFill>
          <a:ln>
            <a:noFill/>
          </a:ln>
        </p:spPr>
      </p:pic>
      <p:pic>
        <p:nvPicPr>
          <p:cNvPr id="812" name="Google Shape;812;p95"/>
          <p:cNvPicPr preferRelativeResize="0"/>
          <p:nvPr/>
        </p:nvPicPr>
        <p:blipFill rotWithShape="1">
          <a:blip r:embed="rId3">
            <a:alphaModFix/>
          </a:blip>
          <a:srcRect b="0" l="0" r="0" t="0"/>
          <a:stretch/>
        </p:blipFill>
        <p:spPr>
          <a:xfrm>
            <a:off x="6660232" y="1124744"/>
            <a:ext cx="1584176" cy="1584176"/>
          </a:xfrm>
          <a:prstGeom prst="rect">
            <a:avLst/>
          </a:prstGeom>
          <a:solidFill>
            <a:schemeClr val="accent6"/>
          </a:solidFill>
          <a:ln>
            <a:noFill/>
          </a:ln>
        </p:spPr>
      </p:pic>
      <p:sp>
        <p:nvSpPr>
          <p:cNvPr id="813" name="Google Shape;813;p95"/>
          <p:cNvSpPr txBox="1"/>
          <p:nvPr/>
        </p:nvSpPr>
        <p:spPr>
          <a:xfrm>
            <a:off x="755576" y="2636912"/>
            <a:ext cx="248016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LISTA PRIORIZADA</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INFRAESTRUCTURA</a:t>
            </a:r>
            <a:endParaRPr/>
          </a:p>
        </p:txBody>
      </p:sp>
      <p:sp>
        <p:nvSpPr>
          <p:cNvPr id="814" name="Google Shape;814;p95"/>
          <p:cNvSpPr txBox="1"/>
          <p:nvPr/>
        </p:nvSpPr>
        <p:spPr>
          <a:xfrm>
            <a:off x="3640832" y="2638653"/>
            <a:ext cx="232627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LISTA PRIORIZADA</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TRÁNSITO</a:t>
            </a:r>
            <a:endParaRPr/>
          </a:p>
        </p:txBody>
      </p:sp>
      <p:sp>
        <p:nvSpPr>
          <p:cNvPr id="815" name="Google Shape;815;p95"/>
          <p:cNvSpPr txBox="1"/>
          <p:nvPr/>
        </p:nvSpPr>
        <p:spPr>
          <a:xfrm>
            <a:off x="6372200" y="2636912"/>
            <a:ext cx="232627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LISTA PRIORIZADA</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TRANSPORTE</a:t>
            </a:r>
            <a:endParaRPr/>
          </a:p>
        </p:txBody>
      </p:sp>
      <p:pic>
        <p:nvPicPr>
          <p:cNvPr id="816" name="Google Shape;816;p95"/>
          <p:cNvPicPr preferRelativeResize="0"/>
          <p:nvPr/>
        </p:nvPicPr>
        <p:blipFill rotWithShape="1">
          <a:blip r:embed="rId4">
            <a:alphaModFix/>
          </a:blip>
          <a:srcRect b="0" l="0" r="0" t="0"/>
          <a:stretch/>
        </p:blipFill>
        <p:spPr>
          <a:xfrm>
            <a:off x="3203848" y="3948589"/>
            <a:ext cx="3240360" cy="1928683"/>
          </a:xfrm>
          <a:prstGeom prst="rect">
            <a:avLst/>
          </a:prstGeom>
          <a:noFill/>
          <a:ln cap="flat" cmpd="sng" w="9525">
            <a:solidFill>
              <a:srgbClr val="E36C09"/>
            </a:solidFill>
            <a:prstDash val="solid"/>
            <a:round/>
            <a:headEnd len="sm" w="sm" type="none"/>
            <a:tailEnd len="sm" w="sm" type="none"/>
          </a:ln>
        </p:spPr>
      </p:pic>
      <p:cxnSp>
        <p:nvCxnSpPr>
          <p:cNvPr id="817" name="Google Shape;817;p95"/>
          <p:cNvCxnSpPr>
            <a:stCxn id="813" idx="2"/>
          </p:cNvCxnSpPr>
          <p:nvPr/>
        </p:nvCxnSpPr>
        <p:spPr>
          <a:xfrm>
            <a:off x="1995659" y="3283243"/>
            <a:ext cx="2504400" cy="505800"/>
          </a:xfrm>
          <a:prstGeom prst="straightConnector1">
            <a:avLst/>
          </a:prstGeom>
          <a:noFill/>
          <a:ln cap="flat" cmpd="sng" w="25400">
            <a:solidFill>
              <a:srgbClr val="E46C0A"/>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18" name="Google Shape;818;p95"/>
          <p:cNvCxnSpPr>
            <a:stCxn id="814" idx="2"/>
            <a:endCxn id="816" idx="0"/>
          </p:cNvCxnSpPr>
          <p:nvPr/>
        </p:nvCxnSpPr>
        <p:spPr>
          <a:xfrm>
            <a:off x="4803971" y="3284984"/>
            <a:ext cx="20100" cy="663600"/>
          </a:xfrm>
          <a:prstGeom prst="straightConnector1">
            <a:avLst/>
          </a:prstGeom>
          <a:noFill/>
          <a:ln cap="flat" cmpd="sng" w="25400">
            <a:solidFill>
              <a:srgbClr val="E46C0A"/>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19" name="Google Shape;819;p95"/>
          <p:cNvCxnSpPr>
            <a:stCxn id="815" idx="2"/>
          </p:cNvCxnSpPr>
          <p:nvPr/>
        </p:nvCxnSpPr>
        <p:spPr>
          <a:xfrm flipH="1">
            <a:off x="5075939" y="3283243"/>
            <a:ext cx="2459400" cy="505800"/>
          </a:xfrm>
          <a:prstGeom prst="straightConnector1">
            <a:avLst/>
          </a:prstGeom>
          <a:noFill/>
          <a:ln cap="flat" cmpd="sng" w="25400">
            <a:solidFill>
              <a:srgbClr val="E46C0A"/>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6"/>
          <p:cNvSpPr txBox="1"/>
          <p:nvPr/>
        </p:nvSpPr>
        <p:spPr>
          <a:xfrm>
            <a:off x="332246" y="786190"/>
            <a:ext cx="8776258" cy="3385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Arial"/>
                <a:ea typeface="Arial"/>
                <a:cs typeface="Arial"/>
                <a:sym typeface="Arial"/>
              </a:rPr>
              <a:t>APROBACIÓN LISTADO ITS A DESARROLLAR ITS PARA 2016</a:t>
            </a:r>
            <a:endParaRPr/>
          </a:p>
        </p:txBody>
      </p:sp>
      <p:sp>
        <p:nvSpPr>
          <p:cNvPr id="825" name="Google Shape;825;p96"/>
          <p:cNvSpPr/>
          <p:nvPr/>
        </p:nvSpPr>
        <p:spPr>
          <a:xfrm>
            <a:off x="107504" y="44624"/>
            <a:ext cx="9036496" cy="3539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chemeClr val="lt1"/>
                </a:solidFill>
                <a:latin typeface="Arial"/>
                <a:ea typeface="Arial"/>
                <a:cs typeface="Arial"/>
                <a:sym typeface="Arial"/>
              </a:rPr>
              <a:t>6. PRODUCTOS 2015 -SIGUIENTES PASOS – PRIORIZACIÓN PROYECTOS POR ÁREA</a:t>
            </a:r>
            <a:endParaRPr/>
          </a:p>
        </p:txBody>
      </p:sp>
      <p:pic>
        <p:nvPicPr>
          <p:cNvPr id="826" name="Google Shape;826;p96"/>
          <p:cNvPicPr preferRelativeResize="0"/>
          <p:nvPr/>
        </p:nvPicPr>
        <p:blipFill rotWithShape="1">
          <a:blip r:embed="rId3">
            <a:alphaModFix/>
          </a:blip>
          <a:srcRect b="0" l="0" r="0" t="0"/>
          <a:stretch/>
        </p:blipFill>
        <p:spPr>
          <a:xfrm>
            <a:off x="6782226" y="2422629"/>
            <a:ext cx="1584176" cy="1584176"/>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827" name="Google Shape;827;p96"/>
          <p:cNvSpPr txBox="1"/>
          <p:nvPr/>
        </p:nvSpPr>
        <p:spPr>
          <a:xfrm>
            <a:off x="6444208" y="4150821"/>
            <a:ext cx="232627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LISTA PRIORIZADA</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ITS PARA SECTOR</a:t>
            </a:r>
            <a:endParaRPr/>
          </a:p>
        </p:txBody>
      </p:sp>
      <p:pic>
        <p:nvPicPr>
          <p:cNvPr id="828" name="Google Shape;828;p96"/>
          <p:cNvPicPr preferRelativeResize="0"/>
          <p:nvPr/>
        </p:nvPicPr>
        <p:blipFill rotWithShape="1">
          <a:blip r:embed="rId4">
            <a:alphaModFix/>
          </a:blip>
          <a:srcRect b="0" l="0" r="0" t="0"/>
          <a:stretch/>
        </p:blipFill>
        <p:spPr>
          <a:xfrm>
            <a:off x="899592" y="2348880"/>
            <a:ext cx="3240360" cy="1928683"/>
          </a:xfrm>
          <a:prstGeom prst="rect">
            <a:avLst/>
          </a:prstGeom>
          <a:noFill/>
          <a:ln cap="flat" cmpd="sng" w="9525">
            <a:solidFill>
              <a:srgbClr val="E36C09"/>
            </a:solidFill>
            <a:prstDash val="solid"/>
            <a:round/>
            <a:headEnd len="sm" w="sm" type="none"/>
            <a:tailEnd len="sm" w="sm" type="none"/>
          </a:ln>
        </p:spPr>
      </p:pic>
      <p:cxnSp>
        <p:nvCxnSpPr>
          <p:cNvPr id="829" name="Google Shape;829;p96"/>
          <p:cNvCxnSpPr/>
          <p:nvPr/>
        </p:nvCxnSpPr>
        <p:spPr>
          <a:xfrm flipH="1" rot="10800000">
            <a:off x="4211960" y="3284984"/>
            <a:ext cx="2520280" cy="28238"/>
          </a:xfrm>
          <a:prstGeom prst="straightConnector1">
            <a:avLst/>
          </a:prstGeom>
          <a:noFill/>
          <a:ln cap="flat" cmpd="sng" w="25400">
            <a:solidFill>
              <a:schemeClr val="accent2"/>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7"/>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2015 - ESTADO GEL MINTRANSPORTE</a:t>
            </a:r>
            <a:endParaRPr/>
          </a:p>
        </p:txBody>
      </p:sp>
      <p:sp>
        <p:nvSpPr>
          <p:cNvPr id="835" name="Google Shape;835;p97"/>
          <p:cNvSpPr/>
          <p:nvPr/>
        </p:nvSpPr>
        <p:spPr>
          <a:xfrm>
            <a:off x="1403648" y="3717032"/>
            <a:ext cx="2664296" cy="2016224"/>
          </a:xfrm>
          <a:prstGeom prst="roundRect">
            <a:avLst>
              <a:gd fmla="val 16667" name="adj"/>
            </a:avLst>
          </a:prstGeom>
          <a:solidFill>
            <a:srgbClr val="95373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INVENTARIO DE INFORMACIÓN, TRÁMITES Y SERVICIOS DE CADA ENTIDAD</a:t>
            </a:r>
            <a:endParaRPr/>
          </a:p>
        </p:txBody>
      </p:sp>
      <p:sp>
        <p:nvSpPr>
          <p:cNvPr id="836" name="Google Shape;836;p97"/>
          <p:cNvSpPr/>
          <p:nvPr/>
        </p:nvSpPr>
        <p:spPr>
          <a:xfrm>
            <a:off x="1403648" y="1124744"/>
            <a:ext cx="2664296" cy="2016224"/>
          </a:xfrm>
          <a:prstGeom prst="roundRect">
            <a:avLst>
              <a:gd fmla="val 16667" name="adj"/>
            </a:avLst>
          </a:prstGeom>
          <a:solidFill>
            <a:srgbClr val="36609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LISTADO DE INFORMACIÓN, TRÁMITES Y SERVICIOS DE CADA ENTIDAD QUE SE ENCUENTRAN EN LÍNEA</a:t>
            </a:r>
            <a:endParaRPr/>
          </a:p>
        </p:txBody>
      </p:sp>
      <p:cxnSp>
        <p:nvCxnSpPr>
          <p:cNvPr id="837" name="Google Shape;837;p97"/>
          <p:cNvCxnSpPr/>
          <p:nvPr/>
        </p:nvCxnSpPr>
        <p:spPr>
          <a:xfrm>
            <a:off x="1043608" y="3429000"/>
            <a:ext cx="3456384" cy="0"/>
          </a:xfrm>
          <a:prstGeom prst="straightConnector1">
            <a:avLst/>
          </a:prstGeom>
          <a:noFill/>
          <a:ln cap="flat" cmpd="sng" w="5715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838" name="Google Shape;838;p97"/>
          <p:cNvSpPr/>
          <p:nvPr/>
        </p:nvSpPr>
        <p:spPr>
          <a:xfrm>
            <a:off x="4788024" y="3140968"/>
            <a:ext cx="936104" cy="648072"/>
          </a:xfrm>
          <a:prstGeom prst="mathEqual">
            <a:avLst>
              <a:gd fmla="val 23520" name="adj1"/>
              <a:gd fmla="val 11760" name="adj2"/>
            </a:avLst>
          </a:prstGeom>
          <a:solidFill>
            <a:schemeClr val="dk1"/>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839" name="Google Shape;839;p97"/>
          <p:cNvPicPr preferRelativeResize="0"/>
          <p:nvPr/>
        </p:nvPicPr>
        <p:blipFill rotWithShape="1">
          <a:blip r:embed="rId3">
            <a:alphaModFix/>
          </a:blip>
          <a:srcRect b="0" l="0" r="0" t="0"/>
          <a:stretch/>
        </p:blipFill>
        <p:spPr>
          <a:xfrm>
            <a:off x="5746948" y="2083668"/>
            <a:ext cx="2857500" cy="2857500"/>
          </a:xfrm>
          <a:prstGeom prst="rect">
            <a:avLst/>
          </a:prstGeom>
          <a:noFill/>
          <a:ln>
            <a:noFill/>
          </a:ln>
        </p:spPr>
      </p:pic>
      <p:sp>
        <p:nvSpPr>
          <p:cNvPr id="840" name="Google Shape;840;p97"/>
          <p:cNvSpPr txBox="1"/>
          <p:nvPr/>
        </p:nvSpPr>
        <p:spPr>
          <a:xfrm>
            <a:off x="611560" y="611396"/>
            <a:ext cx="38565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CÁLCULO ESTADO ACTUAL GEL</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cxnSp>
        <p:nvCxnSpPr>
          <p:cNvPr id="845" name="Google Shape;845;p98"/>
          <p:cNvCxnSpPr/>
          <p:nvPr/>
        </p:nvCxnSpPr>
        <p:spPr>
          <a:xfrm>
            <a:off x="686605" y="1778248"/>
            <a:ext cx="3309331" cy="0"/>
          </a:xfrm>
          <a:prstGeom prst="straightConnector1">
            <a:avLst/>
          </a:prstGeom>
          <a:noFill/>
          <a:ln cap="flat" cmpd="sng" w="57150">
            <a:solidFill>
              <a:srgbClr val="0000FF"/>
            </a:solidFill>
            <a:prstDash val="solid"/>
            <a:round/>
            <a:headEnd len="sm" w="sm" type="none"/>
            <a:tailEnd len="med" w="med" type="stealth"/>
          </a:ln>
          <a:effectLst>
            <a:outerShdw blurRad="40000" rotWithShape="0" dir="5400000" dist="20000">
              <a:srgbClr val="000000">
                <a:alpha val="37647"/>
              </a:srgbClr>
            </a:outerShdw>
          </a:effectLst>
        </p:spPr>
      </p:cxnSp>
      <p:sp>
        <p:nvSpPr>
          <p:cNvPr id="846" name="Google Shape;846;p98"/>
          <p:cNvSpPr txBox="1"/>
          <p:nvPr/>
        </p:nvSpPr>
        <p:spPr>
          <a:xfrm>
            <a:off x="521123" y="1772816"/>
            <a:ext cx="3346189" cy="58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CUMPLIR CON 90% DE GEL</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USANDO SISTEMAS ACTUALES</a:t>
            </a:r>
            <a:endParaRPr/>
          </a:p>
        </p:txBody>
      </p:sp>
      <p:cxnSp>
        <p:nvCxnSpPr>
          <p:cNvPr id="847" name="Google Shape;847;p98"/>
          <p:cNvCxnSpPr/>
          <p:nvPr/>
        </p:nvCxnSpPr>
        <p:spPr>
          <a:xfrm>
            <a:off x="467544" y="3369766"/>
            <a:ext cx="5256584" cy="0"/>
          </a:xfrm>
          <a:prstGeom prst="straightConnector1">
            <a:avLst/>
          </a:prstGeom>
          <a:noFill/>
          <a:ln cap="flat" cmpd="sng" w="76200">
            <a:solidFill>
              <a:srgbClr val="FF6600"/>
            </a:solidFill>
            <a:prstDash val="solid"/>
            <a:round/>
            <a:headEnd len="sm" w="sm" type="none"/>
            <a:tailEnd len="med" w="med" type="stealth"/>
          </a:ln>
          <a:effectLst>
            <a:outerShdw blurRad="40000" rotWithShape="0" dir="5400000" dist="20000">
              <a:srgbClr val="000000">
                <a:alpha val="37647"/>
              </a:srgbClr>
            </a:outerShdw>
          </a:effectLst>
        </p:spPr>
      </p:cxnSp>
      <p:sp>
        <p:nvSpPr>
          <p:cNvPr id="848" name="Google Shape;848;p98"/>
          <p:cNvSpPr txBox="1"/>
          <p:nvPr/>
        </p:nvSpPr>
        <p:spPr>
          <a:xfrm>
            <a:off x="141499" y="3452807"/>
            <a:ext cx="5654637"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SEGUIR ESTRATEGIA ITS CON LOS PRINCIPIOS</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GEL 3.0 PERO CENTRANDO GESTIÓN. IR REMPLAZANDO LOS SISTEMAS O </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PROCESOS ANTERIORES POR NUEVOS SUSBSISTEMAS ITS</a:t>
            </a:r>
            <a:endParaRPr/>
          </a:p>
        </p:txBody>
      </p:sp>
      <p:pic>
        <p:nvPicPr>
          <p:cNvPr id="849" name="Google Shape;849;p98"/>
          <p:cNvPicPr preferRelativeResize="0"/>
          <p:nvPr/>
        </p:nvPicPr>
        <p:blipFill rotWithShape="1">
          <a:blip r:embed="rId3">
            <a:alphaModFix/>
          </a:blip>
          <a:srcRect b="0" l="0" r="0" t="0"/>
          <a:stretch/>
        </p:blipFill>
        <p:spPr>
          <a:xfrm>
            <a:off x="4064907" y="1124744"/>
            <a:ext cx="2163753" cy="1152128"/>
          </a:xfrm>
          <a:prstGeom prst="rect">
            <a:avLst/>
          </a:prstGeom>
          <a:noFill/>
          <a:ln>
            <a:noFill/>
          </a:ln>
        </p:spPr>
      </p:pic>
      <p:pic>
        <p:nvPicPr>
          <p:cNvPr id="850" name="Google Shape;850;p98"/>
          <p:cNvPicPr preferRelativeResize="0"/>
          <p:nvPr/>
        </p:nvPicPr>
        <p:blipFill rotWithShape="1">
          <a:blip r:embed="rId4">
            <a:alphaModFix/>
          </a:blip>
          <a:srcRect b="0" l="0" r="0" t="0"/>
          <a:stretch/>
        </p:blipFill>
        <p:spPr>
          <a:xfrm>
            <a:off x="5940152" y="2204864"/>
            <a:ext cx="2861320" cy="2746867"/>
          </a:xfrm>
          <a:prstGeom prst="rect">
            <a:avLst/>
          </a:prstGeom>
          <a:noFill/>
          <a:ln>
            <a:noFill/>
          </a:ln>
        </p:spPr>
      </p:pic>
      <p:sp>
        <p:nvSpPr>
          <p:cNvPr id="851" name="Google Shape;851;p98"/>
          <p:cNvSpPr/>
          <p:nvPr/>
        </p:nvSpPr>
        <p:spPr>
          <a:xfrm>
            <a:off x="107504" y="44624"/>
            <a:ext cx="90364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6. PRODUCTOS 2015 - LÍNEAS DE TRABAJO PARA CUMPLIR GEL E ITS</a:t>
            </a:r>
            <a:endParaRPr/>
          </a:p>
        </p:txBody>
      </p:sp>
      <p:sp>
        <p:nvSpPr>
          <p:cNvPr id="852" name="Google Shape;852;p98"/>
          <p:cNvSpPr txBox="1"/>
          <p:nvPr/>
        </p:nvSpPr>
        <p:spPr>
          <a:xfrm>
            <a:off x="467544" y="692696"/>
            <a:ext cx="4306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CUMPLIMIENTO GEL E ITS 2015-2018</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9"/>
          <p:cNvSpPr txBox="1"/>
          <p:nvPr/>
        </p:nvSpPr>
        <p:spPr>
          <a:xfrm>
            <a:off x="1835696" y="2780928"/>
            <a:ext cx="5884844"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Arial"/>
                <a:ea typeface="Arial"/>
                <a:cs typeface="Arial"/>
                <a:sym typeface="Arial"/>
              </a:rPr>
              <a:t>PREGUNTAS Y COMENTARIOS</a:t>
            </a:r>
            <a:endParaRPr/>
          </a:p>
        </p:txBody>
      </p:sp>
      <p:pic>
        <p:nvPicPr>
          <p:cNvPr id="858" name="Google Shape;858;p99"/>
          <p:cNvPicPr preferRelativeResize="0"/>
          <p:nvPr/>
        </p:nvPicPr>
        <p:blipFill rotWithShape="1">
          <a:blip r:embed="rId3">
            <a:alphaModFix/>
          </a:blip>
          <a:srcRect b="0" l="0" r="0" t="0"/>
          <a:stretch/>
        </p:blipFill>
        <p:spPr>
          <a:xfrm>
            <a:off x="7956376" y="764704"/>
            <a:ext cx="853514" cy="7315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108426" y="31173"/>
            <a:ext cx="8718458" cy="397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b="1" lang="en-US" sz="1800">
                <a:solidFill>
                  <a:schemeClr val="lt1"/>
                </a:solidFill>
                <a:latin typeface="Arial"/>
                <a:ea typeface="Arial"/>
                <a:cs typeface="Arial"/>
                <a:sym typeface="Arial"/>
              </a:rPr>
              <a:t>2. LEYES Y SOPORTES  -  PLAN DE TRANSPORTE INTERMODAL</a:t>
            </a:r>
            <a:br>
              <a:rPr b="1" lang="en-US" sz="1800">
                <a:solidFill>
                  <a:schemeClr val="lt1"/>
                </a:solidFill>
                <a:latin typeface="Arial"/>
                <a:ea typeface="Arial"/>
                <a:cs typeface="Arial"/>
                <a:sym typeface="Arial"/>
              </a:rPr>
            </a:br>
            <a:endParaRPr b="1" sz="1800">
              <a:solidFill>
                <a:schemeClr val="lt1"/>
              </a:solidFill>
              <a:latin typeface="Arial"/>
              <a:ea typeface="Arial"/>
              <a:cs typeface="Arial"/>
              <a:sym typeface="Arial"/>
            </a:endParaRPr>
          </a:p>
        </p:txBody>
      </p:sp>
      <p:sp>
        <p:nvSpPr>
          <p:cNvPr id="230" name="Google Shape;230;p33"/>
          <p:cNvSpPr/>
          <p:nvPr/>
        </p:nvSpPr>
        <p:spPr>
          <a:xfrm>
            <a:off x="321804" y="876776"/>
            <a:ext cx="4178188"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t>
            </a:r>
            <a:r>
              <a:rPr b="1" lang="en-US" sz="1800">
                <a:solidFill>
                  <a:schemeClr val="dk1"/>
                </a:solidFill>
                <a:latin typeface="Arial"/>
                <a:ea typeface="Arial"/>
                <a:cs typeface="Arial"/>
                <a:sym typeface="Arial"/>
              </a:rPr>
              <a:t>Qué es el Plan Maestro de Transporte Intermodal?</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Es una apuesta del Estado colombiano para organizar de forma eficiente y estratégica el crecimiento del país, a través de una red de infraestructura que logre conectar a las ciudades, las regiones, las fronteras y los puertos priorizando los proyectos que mayor impacto tendrán para la economía nacional.</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pic>
        <p:nvPicPr>
          <p:cNvPr id="231" name="Google Shape;231;p33"/>
          <p:cNvPicPr preferRelativeResize="0"/>
          <p:nvPr/>
        </p:nvPicPr>
        <p:blipFill rotWithShape="1">
          <a:blip r:embed="rId3">
            <a:alphaModFix/>
          </a:blip>
          <a:srcRect b="10961" l="17398" r="21177" t="15960"/>
          <a:stretch/>
        </p:blipFill>
        <p:spPr>
          <a:xfrm>
            <a:off x="4644008" y="1145870"/>
            <a:ext cx="4057164" cy="2715178"/>
          </a:xfrm>
          <a:prstGeom prst="rect">
            <a:avLst/>
          </a:prstGeom>
          <a:noFill/>
          <a:ln>
            <a:noFill/>
          </a:ln>
        </p:spPr>
      </p:pic>
      <p:sp>
        <p:nvSpPr>
          <p:cNvPr id="232" name="Google Shape;232;p33"/>
          <p:cNvSpPr/>
          <p:nvPr/>
        </p:nvSpPr>
        <p:spPr>
          <a:xfrm>
            <a:off x="321804" y="4305870"/>
            <a:ext cx="850508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Busca aumentar las capacidades del país para enfrentar los retos del comercio exterior, integrar el territorio para generar mejores oportunidades para los habitantes de las regiones más alejadas y el desarrollo del país.</a:t>
            </a:r>
            <a:endParaRPr/>
          </a:p>
        </p:txBody>
      </p:sp>
      <p:pic>
        <p:nvPicPr>
          <p:cNvPr descr="Inicio" id="233" name="Google Shape;233;p33"/>
          <p:cNvPicPr preferRelativeResize="0"/>
          <p:nvPr/>
        </p:nvPicPr>
        <p:blipFill rotWithShape="1">
          <a:blip r:embed="rId4">
            <a:alphaModFix/>
          </a:blip>
          <a:srcRect b="0" l="0" r="0" t="0"/>
          <a:stretch/>
        </p:blipFill>
        <p:spPr>
          <a:xfrm>
            <a:off x="6876256" y="2420888"/>
            <a:ext cx="1680900" cy="10223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108426" y="31173"/>
            <a:ext cx="9035574" cy="397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b="1" lang="en-US" sz="1800">
                <a:solidFill>
                  <a:schemeClr val="lt1"/>
                </a:solidFill>
                <a:latin typeface="Arial"/>
                <a:ea typeface="Arial"/>
                <a:cs typeface="Arial"/>
                <a:sym typeface="Arial"/>
              </a:rPr>
              <a:t>2. LEYES Y SOPORTES -  PLAN DE TRANSPORTE INTERMODAL</a:t>
            </a:r>
            <a:endParaRPr/>
          </a:p>
        </p:txBody>
      </p:sp>
      <p:sp>
        <p:nvSpPr>
          <p:cNvPr id="240" name="Google Shape;240;p34"/>
          <p:cNvSpPr/>
          <p:nvPr/>
        </p:nvSpPr>
        <p:spPr>
          <a:xfrm>
            <a:off x="395536" y="764704"/>
            <a:ext cx="8496944" cy="50783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Su implementación será en dos módulos:</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Módulo 1</a:t>
            </a:r>
            <a:endParaRPr/>
          </a:p>
          <a:p>
            <a:pPr indent="-285750" lvl="0" marL="285750" marR="0" rtl="0" algn="l">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Comprende un plan de infraestructura de la red básica y las vías de integración nacional.</a:t>
            </a:r>
            <a:endParaRPr/>
          </a:p>
          <a:p>
            <a:pPr indent="-285750" lvl="0" marL="285750" marR="0" rtl="0" algn="l">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Fue diseñado para potenciar la productividad real del país y su comercio exterior.</a:t>
            </a:r>
            <a:endParaRPr/>
          </a:p>
          <a:p>
            <a:pPr indent="-285750" lvl="0" marL="285750" marR="0" rtl="0" algn="l">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Conecta a las 18 principales ciudades-región, donde se origina el 85% del PIB, con las fronteras y los puertos del Caribe y el Pacífico.</a:t>
            </a:r>
            <a:endParaRPr/>
          </a:p>
          <a:p>
            <a:pPr indent="0" lvl="0" marL="0" marR="0" rtl="0" algn="l">
              <a:spcBef>
                <a:spcPts val="0"/>
              </a:spcBef>
              <a:spcAft>
                <a:spcPts val="0"/>
              </a:spcAft>
              <a:buClr>
                <a:schemeClr val="dk1"/>
              </a:buClr>
              <a:buSzPts val="1800"/>
              <a:buFont typeface="Arial"/>
              <a:buNone/>
            </a:pPr>
            <a:r>
              <a:t/>
            </a:r>
            <a:endParaRPr sz="1800">
              <a:solidFill>
                <a:srgbClr val="333333"/>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Módulo 2</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Es una hoja de ruta que incluye políticas públicas en: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Regulación sectorial</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Movilidad urbana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Gerencia logística de corredores nacionales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Conformación de un sistema de gestión de activos en las redes regionales y Financiación de formas alternas al modo vial.</a:t>
            </a:r>
            <a:endParaRPr/>
          </a:p>
          <a:p>
            <a:pPr indent="0" lvl="0" marL="0" marR="0" rtl="0" algn="l">
              <a:spcBef>
                <a:spcPts val="0"/>
              </a:spcBef>
              <a:spcAft>
                <a:spcPts val="0"/>
              </a:spcAft>
              <a:buClr>
                <a:schemeClr val="dk1"/>
              </a:buClr>
              <a:buSzPts val="1800"/>
              <a:buFont typeface="Arial"/>
              <a:buNone/>
            </a:pPr>
            <a:r>
              <a:t/>
            </a:r>
            <a:endParaRPr b="0" i="0" sz="1800">
              <a:solidFill>
                <a:srgbClr val="333333"/>
              </a:solidFill>
              <a:latin typeface="Arial"/>
              <a:ea typeface="Arial"/>
              <a:cs typeface="Arial"/>
              <a:sym typeface="Arial"/>
            </a:endParaRPr>
          </a:p>
        </p:txBody>
      </p:sp>
      <p:sp>
        <p:nvSpPr>
          <p:cNvPr id="241" name="Google Shape;241;p34"/>
          <p:cNvSpPr/>
          <p:nvPr/>
        </p:nvSpPr>
        <p:spPr>
          <a:xfrm>
            <a:off x="683568" y="4077072"/>
            <a:ext cx="2232248" cy="576064"/>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34"/>
          <p:cNvSpPr/>
          <p:nvPr/>
        </p:nvSpPr>
        <p:spPr>
          <a:xfrm>
            <a:off x="3132301" y="4257092"/>
            <a:ext cx="576064" cy="216024"/>
          </a:xfrm>
          <a:prstGeom prst="lef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rmato Presentaciones Mintranspor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seño personaliz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